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7372D-4E3A-4CB9-AA5C-DC0111FE34C6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CA52075-7B95-40BF-80BC-FDEABF2BE2D2}">
      <dgm:prSet/>
      <dgm:spPr/>
      <dgm:t>
        <a:bodyPr/>
        <a:lstStyle/>
        <a:p>
          <a:r>
            <a:rPr lang="ru-RU" b="0" i="0"/>
            <a:t>Результаты применения методик программы "Медиа и точка" отличаются значительными достижениями участников в медийной сфере. Учащиеся демонстрируют уверенность в использовании современных технологий видеосъемки, монтажа и журналистского мастерства. Программа создает условия для формирования учебных проектов, которые успешно презентуются, подчеркивая креативность и профессиональный подход участников.</a:t>
          </a:r>
          <a:r>
            <a:rPr lang="ru-RU"/>
            <a:t> Ребята задумались о выборе профессии и дальнейшего развития в сфере медиа.</a:t>
          </a:r>
          <a:endParaRPr lang="en-US"/>
        </a:p>
      </dgm:t>
    </dgm:pt>
    <dgm:pt modelId="{F06BEBAB-A43C-4CDE-9F6E-7566CC248E6E}" type="parTrans" cxnId="{F5214DCD-AB1B-4F3A-9312-883558D08AAC}">
      <dgm:prSet/>
      <dgm:spPr/>
      <dgm:t>
        <a:bodyPr/>
        <a:lstStyle/>
        <a:p>
          <a:endParaRPr lang="en-US"/>
        </a:p>
      </dgm:t>
    </dgm:pt>
    <dgm:pt modelId="{17FFC2E1-D75A-4C50-9626-2C02EBB245F0}" type="sibTrans" cxnId="{F5214DCD-AB1B-4F3A-9312-883558D08AAC}">
      <dgm:prSet/>
      <dgm:spPr/>
      <dgm:t>
        <a:bodyPr/>
        <a:lstStyle/>
        <a:p>
          <a:endParaRPr lang="en-US"/>
        </a:p>
      </dgm:t>
    </dgm:pt>
    <dgm:pt modelId="{7D409726-5361-4A6B-A76D-7EAACEED3264}">
      <dgm:prSet/>
      <dgm:spPr/>
      <dgm:t>
        <a:bodyPr/>
        <a:lstStyle/>
        <a:p>
          <a:r>
            <a:rPr lang="ru-RU"/>
            <a:t>На иллюстрации видно, что ребята за 2 недели повысили свои навыки и знания, результатом чего является образовательный продукт в виде трансляции новостей на платформе ВКонтакте «ЦДТ «Прикубанский»</a:t>
          </a:r>
          <a:br>
            <a:rPr lang="ru-RU"/>
          </a:br>
          <a:endParaRPr lang="en-US"/>
        </a:p>
      </dgm:t>
    </dgm:pt>
    <dgm:pt modelId="{9B5D6370-A920-4BFB-8505-0D247B2C15F6}" type="parTrans" cxnId="{0347E43C-6287-4C66-9754-12EF4D043630}">
      <dgm:prSet/>
      <dgm:spPr/>
      <dgm:t>
        <a:bodyPr/>
        <a:lstStyle/>
        <a:p>
          <a:endParaRPr lang="en-US"/>
        </a:p>
      </dgm:t>
    </dgm:pt>
    <dgm:pt modelId="{8175184A-B5BB-40EA-BFF6-FB52E834DF14}" type="sibTrans" cxnId="{0347E43C-6287-4C66-9754-12EF4D043630}">
      <dgm:prSet/>
      <dgm:spPr/>
      <dgm:t>
        <a:bodyPr/>
        <a:lstStyle/>
        <a:p>
          <a:endParaRPr lang="en-US"/>
        </a:p>
      </dgm:t>
    </dgm:pt>
    <dgm:pt modelId="{7A645DE4-F9BD-4063-90D2-00F50A8307CC}" type="pres">
      <dgm:prSet presAssocID="{5B17372D-4E3A-4CB9-AA5C-DC0111FE34C6}" presName="Name0" presStyleCnt="0">
        <dgm:presLayoutVars>
          <dgm:dir/>
          <dgm:animLvl val="lvl"/>
          <dgm:resizeHandles val="exact"/>
        </dgm:presLayoutVars>
      </dgm:prSet>
      <dgm:spPr/>
    </dgm:pt>
    <dgm:pt modelId="{AD259F42-423A-467F-992A-7C6C6459BD5E}" type="pres">
      <dgm:prSet presAssocID="{7D409726-5361-4A6B-A76D-7EAACEED3264}" presName="boxAndChildren" presStyleCnt="0"/>
      <dgm:spPr/>
    </dgm:pt>
    <dgm:pt modelId="{B8577E4C-10BC-4BFD-926C-B6B9D181E219}" type="pres">
      <dgm:prSet presAssocID="{7D409726-5361-4A6B-A76D-7EAACEED3264}" presName="parentTextBox" presStyleLbl="node1" presStyleIdx="0" presStyleCnt="2"/>
      <dgm:spPr/>
    </dgm:pt>
    <dgm:pt modelId="{5433FAAB-BBC7-478A-92B5-9D0A14B39556}" type="pres">
      <dgm:prSet presAssocID="{17FFC2E1-D75A-4C50-9626-2C02EBB245F0}" presName="sp" presStyleCnt="0"/>
      <dgm:spPr/>
    </dgm:pt>
    <dgm:pt modelId="{69854CCA-71D8-446B-B99E-E941C0D2A10A}" type="pres">
      <dgm:prSet presAssocID="{ECA52075-7B95-40BF-80BC-FDEABF2BE2D2}" presName="arrowAndChildren" presStyleCnt="0"/>
      <dgm:spPr/>
    </dgm:pt>
    <dgm:pt modelId="{4D07C80A-CF21-48A0-A844-AEFD5529F903}" type="pres">
      <dgm:prSet presAssocID="{ECA52075-7B95-40BF-80BC-FDEABF2BE2D2}" presName="parentTextArrow" presStyleLbl="node1" presStyleIdx="1" presStyleCnt="2"/>
      <dgm:spPr/>
    </dgm:pt>
  </dgm:ptLst>
  <dgm:cxnLst>
    <dgm:cxn modelId="{0347E43C-6287-4C66-9754-12EF4D043630}" srcId="{5B17372D-4E3A-4CB9-AA5C-DC0111FE34C6}" destId="{7D409726-5361-4A6B-A76D-7EAACEED3264}" srcOrd="1" destOrd="0" parTransId="{9B5D6370-A920-4BFB-8505-0D247B2C15F6}" sibTransId="{8175184A-B5BB-40EA-BFF6-FB52E834DF14}"/>
    <dgm:cxn modelId="{160C315E-C2E7-4E9B-AE8F-C085AD8BD26D}" type="presOf" srcId="{7D409726-5361-4A6B-A76D-7EAACEED3264}" destId="{B8577E4C-10BC-4BFD-926C-B6B9D181E219}" srcOrd="0" destOrd="0" presId="urn:microsoft.com/office/officeart/2005/8/layout/process4"/>
    <dgm:cxn modelId="{D06B1842-3D77-46D7-A4D8-BD24EE012721}" type="presOf" srcId="{ECA52075-7B95-40BF-80BC-FDEABF2BE2D2}" destId="{4D07C80A-CF21-48A0-A844-AEFD5529F903}" srcOrd="0" destOrd="0" presId="urn:microsoft.com/office/officeart/2005/8/layout/process4"/>
    <dgm:cxn modelId="{205C9D6C-A45B-48FC-B1A0-04ECB6A5D222}" type="presOf" srcId="{5B17372D-4E3A-4CB9-AA5C-DC0111FE34C6}" destId="{7A645DE4-F9BD-4063-90D2-00F50A8307CC}" srcOrd="0" destOrd="0" presId="urn:microsoft.com/office/officeart/2005/8/layout/process4"/>
    <dgm:cxn modelId="{F5214DCD-AB1B-4F3A-9312-883558D08AAC}" srcId="{5B17372D-4E3A-4CB9-AA5C-DC0111FE34C6}" destId="{ECA52075-7B95-40BF-80BC-FDEABF2BE2D2}" srcOrd="0" destOrd="0" parTransId="{F06BEBAB-A43C-4CDE-9F6E-7566CC248E6E}" sibTransId="{17FFC2E1-D75A-4C50-9626-2C02EBB245F0}"/>
    <dgm:cxn modelId="{3747B358-C84D-4A55-8D48-4CE7F02A6FB1}" type="presParOf" srcId="{7A645DE4-F9BD-4063-90D2-00F50A8307CC}" destId="{AD259F42-423A-467F-992A-7C6C6459BD5E}" srcOrd="0" destOrd="0" presId="urn:microsoft.com/office/officeart/2005/8/layout/process4"/>
    <dgm:cxn modelId="{108F5794-E4E9-45B8-B7F1-8553EC41EB81}" type="presParOf" srcId="{AD259F42-423A-467F-992A-7C6C6459BD5E}" destId="{B8577E4C-10BC-4BFD-926C-B6B9D181E219}" srcOrd="0" destOrd="0" presId="urn:microsoft.com/office/officeart/2005/8/layout/process4"/>
    <dgm:cxn modelId="{598F126A-C339-4676-BAF8-F285A458CD00}" type="presParOf" srcId="{7A645DE4-F9BD-4063-90D2-00F50A8307CC}" destId="{5433FAAB-BBC7-478A-92B5-9D0A14B39556}" srcOrd="1" destOrd="0" presId="urn:microsoft.com/office/officeart/2005/8/layout/process4"/>
    <dgm:cxn modelId="{8DAFC1C7-B6A2-47FD-9674-1ECE466121EB}" type="presParOf" srcId="{7A645DE4-F9BD-4063-90D2-00F50A8307CC}" destId="{69854CCA-71D8-446B-B99E-E941C0D2A10A}" srcOrd="2" destOrd="0" presId="urn:microsoft.com/office/officeart/2005/8/layout/process4"/>
    <dgm:cxn modelId="{EBC4060B-3F33-4FB0-B955-D6BFC42554CC}" type="presParOf" srcId="{69854CCA-71D8-446B-B99E-E941C0D2A10A}" destId="{4D07C80A-CF21-48A0-A844-AEFD5529F90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77E4C-10BC-4BFD-926C-B6B9D181E219}">
      <dsp:nvSpPr>
        <dsp:cNvPr id="0" name=""/>
        <dsp:cNvSpPr/>
      </dsp:nvSpPr>
      <dsp:spPr>
        <a:xfrm>
          <a:off x="0" y="1705336"/>
          <a:ext cx="6268770" cy="1118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На иллюстрации видно, что ребята за 2 недели повысили свои навыки и знания, результатом чего является образовательный продукт в виде трансляции новостей на платформе ВКонтакте «ЦДТ «Прикубанский»</a:t>
          </a:r>
          <a:br>
            <a:rPr lang="ru-RU" sz="1100" kern="1200"/>
          </a:br>
          <a:endParaRPr lang="en-US" sz="1100" kern="1200"/>
        </a:p>
      </dsp:txBody>
      <dsp:txXfrm>
        <a:off x="0" y="1705336"/>
        <a:ext cx="6268770" cy="1118885"/>
      </dsp:txXfrm>
    </dsp:sp>
    <dsp:sp modelId="{4D07C80A-CF21-48A0-A844-AEFD5529F903}">
      <dsp:nvSpPr>
        <dsp:cNvPr id="0" name=""/>
        <dsp:cNvSpPr/>
      </dsp:nvSpPr>
      <dsp:spPr>
        <a:xfrm rot="10800000">
          <a:off x="0" y="1274"/>
          <a:ext cx="6268770" cy="17208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0" i="0" kern="1200"/>
            <a:t>Результаты применения методик программы "Медиа и точка" отличаются значительными достижениями участников в медийной сфере. Учащиеся демонстрируют уверенность в использовании современных технологий видеосъемки, монтажа и журналистского мастерства. Программа создает условия для формирования учебных проектов, которые успешно презентуются, подчеркивая креативность и профессиональный подход участников.</a:t>
          </a:r>
          <a:r>
            <a:rPr lang="ru-RU" sz="1100" kern="1200"/>
            <a:t> Ребята задумались о выборе профессии и дальнейшего развития в сфере медиа.</a:t>
          </a:r>
          <a:endParaRPr lang="en-US" sz="1100" kern="1200"/>
        </a:p>
      </dsp:txBody>
      <dsp:txXfrm rot="10800000">
        <a:off x="0" y="1274"/>
        <a:ext cx="6268770" cy="111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DA9288-24A2-1790-31DB-53E92ABD3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0BA8F6-DE6C-E6DE-BF5B-D04CBADA1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C4F511-3E7B-3400-567F-48123EA5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EFEEA1-0AA4-28FE-64AA-5D3F18395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94752D-7BF3-DB92-2124-91A305A41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84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E88E4-43E1-00FC-EA2E-5DDD9FA3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648600-EB5C-A2BB-A37B-83F695BE6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CB42DC-E368-750C-4347-D12951F4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D30F93-A33F-141E-E715-68633BB2D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2CC368-25B0-A7B8-B758-5BD114FE5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5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94482C-945C-E038-86F4-F2B11CCD30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59611B-D9ED-CA6C-97DD-DE3C74185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BCC4A-36E2-97BB-B6FB-E04107AE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AAA31A-F26A-1A9F-A394-52569B42E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16F4D-E875-AE08-072B-5BCEE7BAB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24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BE153-F42B-5BE8-17E3-AD180D645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F974FC-5834-2B14-9FF5-6B3DB06A2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3E804-DD1B-7DAB-5A56-48748B32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4FFF3-FBFE-C7E2-2B7A-B48CA871A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794B1-0EED-603F-159F-EC424F8E4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0E55E-8B56-A965-EAED-EA7F739B9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D0AAEE5-3671-D8AD-07A8-C2A1766DAE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C49A53-40AA-12B4-D6C3-19BAF8596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1B764B-17B2-3FDE-E8F8-7F1F6D24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3F6B37-7744-5D81-6BCE-B0FC145C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88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13B06-EA4E-5781-74D7-87E16188E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FB22CD-4EC6-22B2-8D79-C38EE235AA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FFBB3A-1FDD-6B17-29DF-D363EAC79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0CE631-3488-6C54-98FE-AB6AA6637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642E8-9A34-73AD-66F2-5501201D7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00CF3D-C7E2-835E-7B61-E4EBC90D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08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C7972-97F5-F562-EC72-7919C603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AB3070-A09A-9D46-DB77-811405E39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674BB1-E2B3-B643-AF60-230DDD0DC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BF1D0A-EDA8-5836-38FC-E79E776F8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18A9A4-7F76-B7C9-1F5D-86B156385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29FEB0-10A4-E83E-1965-046EB7A20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B9E2AD2-FB3B-5DB2-3739-8D1DB8A09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2F7878-B2E0-6F3F-7D92-57224FDD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23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F06A6-52C2-9FA0-7CF8-C9D97EEB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EE664BD-B1F8-050B-D1E8-74934602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F0CF1DC-42B4-C4E7-BA5E-E0FD2FDCD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D1DF2F-BCD0-D6BD-70FF-0127ADC9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8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85A7A5C-F77B-1D9E-AC34-EA3755E08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9BEBCC-6A0E-90AC-7C37-98CC40805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CB8259-B8F7-A319-47D5-DC018192D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76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20677-8A42-0EC2-EE95-D96F17A3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FCAF0-E809-5326-12D3-0B1B14DAA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A8F96D-39AB-FF16-FE2B-D5DEA91B1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9F0A25-0C0D-10AB-DE99-E32425B1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AA41A8-8398-64C6-F8B2-51A41A4F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278E5-3744-8FDB-CA8A-A13232B2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86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6A1DA-50A7-BD94-8B55-D157DF03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20D49-0F3C-F2F5-3302-DDCC2C5C2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8707821-1D8F-81A3-9E10-3670DA690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548F0E-11CC-EF63-8415-4C1A09D29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05BDF-3FFB-3169-2E73-D451C3C62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9FB5C8-1C77-219A-12ED-04A852CB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F2C8FA-97EC-D266-C380-F5CBAFAC6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C3795DD-750F-52F5-0870-453EE5B65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D19D0D-4CAD-BA30-D7BF-F208A1B9F9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C3163-6A4D-4E0E-B699-F46AEB680DCB}" type="datetimeFigureOut">
              <a:rPr lang="ru-RU" smtClean="0"/>
              <a:t>15.01.2024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F3E3E0-1EA8-65DF-211D-9A8E790E90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69FC5-D67D-F40A-3A4F-8677CC8CE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A5D8-7594-4FE1-8B9F-134CCC15A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8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дежда, человек, Человеческое лицо, джинсы&#10;&#10;Автоматически созданное описание">
            <a:extLst>
              <a:ext uri="{FF2B5EF4-FFF2-40B4-BE49-F238E27FC236}">
                <a16:creationId xmlns:a16="http://schemas.microsoft.com/office/drawing/2014/main" id="{A3F0A800-67BF-84BD-56DF-8BD334067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232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69FE-A28E-86AC-CCD7-7FA5395A7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ru-RU" sz="2600">
                <a:effectLst/>
                <a:latin typeface="Times New Roman" panose="02020603050405020304" pitchFamily="18" charset="0"/>
              </a:rPr>
              <a:t>Дополнительная Общеобразовательная Общеразвивающая краткосрочная летняя программа «Медиа и точка»</a:t>
            </a:r>
            <a:endParaRPr lang="ru-RU" sz="260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1E8AA5C-827F-7325-F4D8-8C50DC3F6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ru-RU" sz="2000"/>
              <a:t>Автор-составитель</a:t>
            </a:r>
            <a:r>
              <a:rPr lang="en-US" sz="2000"/>
              <a:t>: </a:t>
            </a:r>
            <a:r>
              <a:rPr lang="ru-RU" sz="2000"/>
              <a:t>Родченко Владислав Андреевич, педагог-организатор МАОУДО «ЦДТ «Прикубанский»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DE84375-4967-24BB-55B9-2291CE297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62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00EB5A-924B-117A-D5F1-777E33BF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ru-RU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36D696-864A-1F20-BF19-F1B0F3B86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0" i="0" dirty="0">
                <a:effectLst/>
                <a:latin typeface="Roboto" panose="02000000000000000000" pitchFamily="2" charset="0"/>
              </a:rPr>
              <a:t>В заключение, программа "Медиа и точка" продемонстрировала выдающиеся образовательные результаты и вдохновила участников креативно подходить к медийному искусству. Реализация проектов и освоение современных технологий стали ключевыми элементами успеха. Мы уверены, что приобретенные знания и навыки станут надежным фундаментом для будущих достижений в мире медийного творчества.</a:t>
            </a:r>
            <a:endParaRPr lang="ru-RU" sz="2200" dirty="0"/>
          </a:p>
        </p:txBody>
      </p:sp>
      <p:pic>
        <p:nvPicPr>
          <p:cNvPr id="5" name="Рисунок 4" descr="Изображение выглядит как человек, одежда, обувь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8A93D56-BF1F-240D-FE85-ED99A1568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-1" b="-1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9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B6ED42B-7010-C0F5-62FA-C639A818D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13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D2465D-39BD-7EA1-2F80-E65FAA70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ru-RU" sz="5400"/>
              <a:t>Цель программы</a:t>
            </a:r>
            <a:r>
              <a:rPr lang="en-US" sz="5400"/>
              <a:t>:</a:t>
            </a:r>
            <a:endParaRPr lang="ru-RU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1C3141-EA51-288D-329C-7A81907B1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</a:rPr>
              <a:t>Медиа и точка" заключается в развитии профессиональных и творческих навыков участников в области медиа и журналистики. Программа стремится подготовить подростков к успешному участию в информационном пространстве, предоставляя практический опыт, знание технологий и взаимодействие с опытными представителями медиаиндустрии.</a:t>
            </a:r>
            <a:r>
              <a:rPr lang="en-US" sz="2000" dirty="0">
                <a:effectLst/>
                <a:latin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Программа направлена на профориентацию </a:t>
            </a:r>
            <a:r>
              <a:rPr lang="ru-RU" sz="2000" dirty="0" err="1">
                <a:effectLst/>
                <a:latin typeface="Times New Roman" panose="02020603050405020304" pitchFamily="18" charset="0"/>
              </a:rPr>
              <a:t>подростоков</a:t>
            </a:r>
            <a:r>
              <a:rPr lang="ru-RU" sz="2000" dirty="0">
                <a:effectLst/>
                <a:latin typeface="Times New Roman" panose="02020603050405020304" pitchFamily="18" charset="0"/>
              </a:rPr>
              <a:t>.</a:t>
            </a:r>
            <a:endParaRPr lang="ru-RU" sz="2000" dirty="0">
              <a:effectLst/>
            </a:endParaRPr>
          </a:p>
          <a:p>
            <a:endParaRPr lang="ru-RU" sz="2000" dirty="0"/>
          </a:p>
        </p:txBody>
      </p:sp>
      <p:pic>
        <p:nvPicPr>
          <p:cNvPr id="5" name="Рисунок 4" descr="Изображение выглядит как одежда, человек, стена, концерт&#10;&#10;Автоматически созданное описание">
            <a:extLst>
              <a:ext uri="{FF2B5EF4-FFF2-40B4-BE49-F238E27FC236}">
                <a16:creationId xmlns:a16="http://schemas.microsoft.com/office/drawing/2014/main" id="{83A2F9F4-6E61-1700-44A3-FE3889A9D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1" r="4515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6" name="Рисунок 5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2F7C0DD-3F60-2C1E-85D4-9CD0D9E65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928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икрофон, Человеческое лицо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3B47406-D65F-5E47-0C0A-74A290D08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8" r="23298" b="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ECA7F-33BF-EEC8-2C46-03935DBE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ru-RU" sz="2800" dirty="0"/>
              <a:t>Новизна и потенциал развития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5D15E8-CFEC-61BD-FB66-A2AB64E83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4015849" cy="4011058"/>
          </a:xfrm>
        </p:spPr>
        <p:txBody>
          <a:bodyPr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b="0" i="0" dirty="0">
                <a:effectLst/>
                <a:latin typeface="Roboto" panose="02000000000000000000" pitchFamily="2" charset="0"/>
              </a:rPr>
              <a:t>Программа "Медиа и точка" выделяется своей новизной, предлагая интегрированный подход к обучению медийным навыкам, объединяя теоретические знания с практическим опытом. Ее потенциал заключается в создании учебной среды, где участники могут взаимодействовать с профессионалами индустрии, развивать творческие проекты и формировать собственный медийный стиль. Программа стимулирует не только приобретение конкретных навыков, но и развитие критического мышления и творческой самореализации учащихся в мире медийной сферы.</a:t>
            </a:r>
            <a:endParaRPr lang="ru-RU" sz="1800" dirty="0"/>
          </a:p>
        </p:txBody>
      </p:sp>
      <p:pic>
        <p:nvPicPr>
          <p:cNvPr id="7" name="Рисунок 6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47ADC3B-DE0F-8F1E-A6CA-623C44BF3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92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F1DDE-B8EB-7DAB-2F4A-03DD3E05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ru-RU" sz="3600"/>
              <a:t>Панель методик и технологий</a:t>
            </a:r>
          </a:p>
        </p:txBody>
      </p:sp>
      <p:pic>
        <p:nvPicPr>
          <p:cNvPr id="6" name="Рисунок 5" descr="Изображение выглядит как Человеческое лицо, одежда, человек, Телевизионная про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EE295AFE-C88C-ABBD-26C3-0CC5551BEE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1" b="2645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E122469-152A-36DC-A79E-FFFDF337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ru-RU" sz="1500" b="0" i="0" dirty="0">
                <a:effectLst/>
                <a:latin typeface="Roboto" panose="02000000000000000000" pitchFamily="2" charset="0"/>
              </a:rPr>
              <a:t>Программа "Медиа и точка" предоставляет обширную панель методик и технологий для обучения участников медийным навыкам. Она включает в себя современные технологии видеосъемки и монтажа, обучение основам радиовещания, а также теорию и практику журналистики. Использование инновационных подходов и средств обучения гарантирует эффективное освоение учащимися ключевых аспектов медийной деятельности. </a:t>
            </a:r>
            <a:r>
              <a:rPr lang="ru-RU" sz="1500" dirty="0">
                <a:latin typeface="Roboto" panose="02000000000000000000" pitchFamily="2" charset="0"/>
              </a:rPr>
              <a:t>Также в программе используются тесты направленные на профориентацию подростков и тесты на повторение знаний о пройденном материале.</a:t>
            </a:r>
          </a:p>
          <a:p>
            <a:endParaRPr lang="ru-RU" sz="1500" dirty="0"/>
          </a:p>
        </p:txBody>
      </p:sp>
      <p:pic>
        <p:nvPicPr>
          <p:cNvPr id="7" name="Рисунок 6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F9B608-2721-8509-9B1C-A76EED7DB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62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05F0B9-BF60-99DB-71FC-B8561E61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7" y="-390723"/>
            <a:ext cx="4491821" cy="1616203"/>
          </a:xfrm>
        </p:spPr>
        <p:txBody>
          <a:bodyPr anchor="b">
            <a:normAutofit/>
          </a:bodyPr>
          <a:lstStyle/>
          <a:p>
            <a:r>
              <a:rPr lang="ru-RU" sz="3200" dirty="0"/>
              <a:t>Панель методик и технологий.</a:t>
            </a:r>
          </a:p>
        </p:txBody>
      </p:sp>
      <p:pic>
        <p:nvPicPr>
          <p:cNvPr id="5" name="Рисунок 4" descr="Изображение выглядит как одежда, человек, стул, в помещении&#10;&#10;Автоматически созданное описание">
            <a:extLst>
              <a:ext uri="{FF2B5EF4-FFF2-40B4-BE49-F238E27FC236}">
                <a16:creationId xmlns:a16="http://schemas.microsoft.com/office/drawing/2014/main" id="{FCFA337F-8528-E0FE-1911-F483E1537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4" r="28782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4464BA-0198-D637-0919-B0FC0DDF7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7" y="1199103"/>
            <a:ext cx="4834723" cy="4892291"/>
          </a:xfrm>
        </p:spPr>
        <p:txBody>
          <a:bodyPr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</a:rPr>
              <a:t>Программа делится на 2 части:</a:t>
            </a:r>
            <a:endParaRPr lang="ru-RU" sz="1700" dirty="0">
              <a:effectLst/>
            </a:endParaRPr>
          </a:p>
          <a:p>
            <a:pPr marL="297815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effectLst/>
                <a:latin typeface="Times New Roman" panose="02020603050405020304" pitchFamily="18" charset="0"/>
              </a:rPr>
              <a:t>Экскурсионно-практическая, где обучающиеся посетили такие компании, как телеканал «Краснодар», радио «Казак ФМ», «Краснодарские известия», фотошколу «Птичку» и пообщались с заместителями главы МО г. Краснодар.</a:t>
            </a:r>
            <a:endParaRPr lang="ru-RU" sz="1700" dirty="0">
              <a:effectLst/>
            </a:endParaRPr>
          </a:p>
          <a:p>
            <a:pPr marL="297815" indent="-2286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>
                <a:effectLst/>
                <a:latin typeface="Times New Roman" panose="02020603050405020304" pitchFamily="18" charset="0"/>
              </a:rPr>
              <a:t>Практическая, где обучающиеся выбрали темы образовательных медиа продуктов и реализовали их в формате полноценного выпуска новостей на базе МАОУДО «ЦДТ «Прикубанский»</a:t>
            </a:r>
            <a:endParaRPr lang="ru-RU" sz="1700" dirty="0">
              <a:effectLst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dirty="0">
                <a:effectLst/>
                <a:latin typeface="Times New Roman" panose="02020603050405020304" pitchFamily="18" charset="0"/>
              </a:rPr>
              <a:t>Программа предоставляла участникам возможность реального взаимодействия с профессионалами медийной сферы, посещения медийных предприятий и участия в реальных съемках, что обогащало их опыт и помогало принимать более обоснованные решения относительно выбора профессионального пути.</a:t>
            </a:r>
            <a:endParaRPr lang="ru-RU" sz="1700" dirty="0">
              <a:effectLst/>
            </a:endParaRPr>
          </a:p>
          <a:p>
            <a:endParaRPr lang="ru-RU" sz="1400" dirty="0"/>
          </a:p>
        </p:txBody>
      </p:sp>
      <p:pic>
        <p:nvPicPr>
          <p:cNvPr id="6" name="Рисунок 5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1AAD81B-667A-2494-A329-BE242C52E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7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в помещении, одежда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34C2A2D-5483-2399-139E-E5E9B07435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200E1-F643-92C8-3230-AD711493F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ru-RU" sz="3700"/>
              <a:t>Образовательные методики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A8A16-CCBF-01B2-15C0-F8ACEC3272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861456"/>
            <a:ext cx="4170533" cy="4463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400" b="1" i="0" dirty="0">
                <a:effectLst/>
                <a:latin typeface="Roboto" panose="02000000000000000000" pitchFamily="2" charset="0"/>
              </a:rPr>
              <a:t>Интерактивные лекции и мастер-классы: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 Программа включала в себя лекции от опытных профессионалов медийной сферы, а также интерактивные мастер-классы, позволяя участникам получить теоретические знания и сразу применить их на практике.</a:t>
            </a:r>
            <a:br>
              <a:rPr lang="ru-RU" sz="1400" dirty="0"/>
            </a:br>
            <a:r>
              <a:rPr lang="ru-RU" sz="1400" b="1" i="0" dirty="0">
                <a:effectLst/>
                <a:latin typeface="Roboto" panose="02000000000000000000" pitchFamily="2" charset="0"/>
              </a:rPr>
              <a:t>Проектная методология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: Учащиеся разрабатывали и реализовывали свои медийные проекты, что способствовало интеграции полученных знаний, формированию творческого мышления и развитию навыков командной работы.</a:t>
            </a:r>
            <a:br>
              <a:rPr lang="ru-RU" sz="1400" dirty="0"/>
            </a:br>
            <a:r>
              <a:rPr lang="ru-RU" sz="1400" b="1" i="0" dirty="0">
                <a:effectLst/>
                <a:latin typeface="Roboto" panose="02000000000000000000" pitchFamily="2" charset="0"/>
              </a:rPr>
              <a:t>Практические занятия в оборудованном медиацентре: 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Школьники имели доступ к современному оборудованию в медиацентре, где они учились снимать, монтировать видео и создавать контент под руководством опытных инструкторов.</a:t>
            </a:r>
            <a:br>
              <a:rPr lang="ru-RU" sz="1400" dirty="0"/>
            </a:br>
            <a:r>
              <a:rPr lang="ru-RU" sz="1400" b="1" i="0" dirty="0">
                <a:effectLst/>
                <a:latin typeface="Roboto" panose="02000000000000000000" pitchFamily="2" charset="0"/>
              </a:rPr>
              <a:t>Экскурсии и встречи с профессионалами</a:t>
            </a:r>
            <a:r>
              <a:rPr lang="ru-RU" sz="1400" b="0" i="0" dirty="0">
                <a:effectLst/>
                <a:latin typeface="Roboto" panose="02000000000000000000" pitchFamily="2" charset="0"/>
              </a:rPr>
              <a:t>: Участники посещали редакции, телеканалы и радиостанции, встречаясь с успешными журналистами и фотографами, что обогатило их опыт и помогло понять особенности работы в медийной индустрии.</a:t>
            </a:r>
            <a:endParaRPr lang="ru-RU" sz="1400" dirty="0"/>
          </a:p>
        </p:txBody>
      </p:sp>
      <p:pic>
        <p:nvPicPr>
          <p:cNvPr id="7" name="Рисунок 6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1F68295-11CF-3D94-1B9E-BB7095BCE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90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0D01200-0224-43C5-AB38-FB4D16B73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348F2-A24A-3932-CE4A-B37C5EF03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</p:spPr>
        <p:txBody>
          <a:bodyPr anchor="b">
            <a:normAutofit/>
          </a:bodyPr>
          <a:lstStyle/>
          <a:p>
            <a:r>
              <a:rPr lang="ru-RU" sz="5200"/>
              <a:t>Результаты применения методик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28A44A4-A002-4A88-9FC9-1D0566C9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3E7D5C7B-DD16-401B-85CE-4AAA2A4F5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0" name="Объект 2">
            <a:extLst>
              <a:ext uri="{FF2B5EF4-FFF2-40B4-BE49-F238E27FC236}">
                <a16:creationId xmlns:a16="http://schemas.microsoft.com/office/drawing/2014/main" id="{48F563D2-D6F8-A79D-BF2E-2131B02F2F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648" y="3355848"/>
          <a:ext cx="6268770" cy="2825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CC2FBD-6552-961B-219D-4AE560CC53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8382" y="601133"/>
            <a:ext cx="3749053" cy="55802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430C32-EA5C-CE6A-C8F8-7E182B8DC1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4956" y="136484"/>
            <a:ext cx="3972479" cy="43821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C1AD02D-EC4A-D407-9F62-0D07C9D7E6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48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человек, в помещении, Персональный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392A6C81-C59B-1066-EC19-B18F351071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6EB933-EC71-0565-F39C-D0B9ABA8D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0" y="0"/>
            <a:ext cx="4190999" cy="2265037"/>
          </a:xfrm>
        </p:spPr>
        <p:txBody>
          <a:bodyPr>
            <a:normAutofit/>
          </a:bodyPr>
          <a:lstStyle/>
          <a:p>
            <a:r>
              <a:rPr lang="ru-RU" sz="3700" dirty="0"/>
              <a:t>Образовательные достижения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706610-423F-57D4-9AE0-33F79825A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2800" y="1752600"/>
            <a:ext cx="4190999" cy="44243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Программа "Медиа и точка" достигает конкретных образовательных успехов, проявляющихся в учебных проектах участников. Студенты успешно освоили технические аспекты видеосъемки и монтажа, создав высококачественные репортажи о городских событиях. Кроме того, учащиеся продемонстрировали креативность и профессионализм в разработке собственных тематических проектов, что является ярким индикатором обучения их медийной компетентности.</a:t>
            </a:r>
          </a:p>
          <a:p>
            <a:pPr marL="0" indent="0">
              <a:buNone/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Овладение техническими навыками: Участники программы успешно освоили навыки видеосъемки, монтажа и создания репортажей, что позволило им эффективно транслировать городские события.</a:t>
            </a:r>
          </a:p>
          <a:p>
            <a:pPr marL="0" indent="0">
              <a:buNone/>
            </a:pPr>
            <a:r>
              <a:rPr lang="ru-RU" sz="1400" b="0" i="0" dirty="0">
                <a:effectLst/>
                <a:latin typeface="Roboto" panose="02000000000000000000" pitchFamily="2" charset="0"/>
              </a:rPr>
              <a:t>Разработка тематических проектов: Учащиеся не только усвоили теоретические аспекты медийной деятельности, но и успешно разработали и реализовали собственные тематические проекты, отражающие их творческий потенциал и профессиональный рост.</a:t>
            </a:r>
            <a:endParaRPr lang="ru-RU" sz="1400" dirty="0"/>
          </a:p>
        </p:txBody>
      </p:sp>
      <p:pic>
        <p:nvPicPr>
          <p:cNvPr id="6" name="Рисунок 5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7C0A840-6DD4-9968-CCE0-DCB94523F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90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47C9E3-8C51-3EF9-D93C-8500AFFB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75" y="492125"/>
            <a:ext cx="6513513" cy="20367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9E66B4-E077-F70D-CB53-572AC6E14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075" y="2598738"/>
            <a:ext cx="6513513" cy="37719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E05F7-C531-A9F5-9219-024B3C208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4800" dirty="0">
                <a:solidFill>
                  <a:srgbClr val="FFFFFF"/>
                </a:solidFill>
              </a:rPr>
              <a:t>Отзывы родителей и ребят о программе «Медиа и точка»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 descr="Изображение выглядит как текст, Графика, плака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D0377AE-552A-3A9B-6F9F-F1FAD2CCC3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69" y="5736771"/>
            <a:ext cx="1189692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995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737</Words>
  <Application>Microsoft Office PowerPoint</Application>
  <PresentationFormat>Широкоэкранный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Roboto</vt:lpstr>
      <vt:lpstr>Times New Roman</vt:lpstr>
      <vt:lpstr>Тема Office</vt:lpstr>
      <vt:lpstr>Дополнительная Общеобразовательная Общеразвивающая краткосрочная летняя программа «Медиа и точка»</vt:lpstr>
      <vt:lpstr>Цель программы:</vt:lpstr>
      <vt:lpstr>Новизна и потенциал развития</vt:lpstr>
      <vt:lpstr>Панель методик и технологий</vt:lpstr>
      <vt:lpstr>Панель методик и технологий.</vt:lpstr>
      <vt:lpstr>Образовательные методики </vt:lpstr>
      <vt:lpstr>Результаты применения методик</vt:lpstr>
      <vt:lpstr>Образовательные достижения</vt:lpstr>
      <vt:lpstr>Отзывы родителей и ребят о программе «Медиа и точка»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краткосрочная летняя программа «Медиа и точка»</dc:title>
  <dc:creator>Владислав Родченко</dc:creator>
  <cp:lastModifiedBy>Владислав Родченко</cp:lastModifiedBy>
  <cp:revision>3</cp:revision>
  <dcterms:created xsi:type="dcterms:W3CDTF">2024-01-14T23:39:17Z</dcterms:created>
  <dcterms:modified xsi:type="dcterms:W3CDTF">2024-01-15T00:13:05Z</dcterms:modified>
</cp:coreProperties>
</file>