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82" r:id="rId4"/>
    <p:sldId id="283" r:id="rId5"/>
    <p:sldId id="284" r:id="rId6"/>
    <p:sldId id="286" r:id="rId7"/>
    <p:sldId id="289" r:id="rId8"/>
    <p:sldId id="290" r:id="rId9"/>
    <p:sldId id="292" r:id="rId10"/>
    <p:sldId id="293" r:id="rId11"/>
    <p:sldId id="294" r:id="rId12"/>
    <p:sldId id="295" r:id="rId13"/>
    <p:sldId id="288" r:id="rId14"/>
    <p:sldId id="267" r:id="rId15"/>
    <p:sldId id="28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00000"/>
    <a:srgbClr val="EB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61" autoAdjust="0"/>
    <p:restoredTop sz="94364" autoAdjust="0"/>
  </p:normalViewPr>
  <p:slideViewPr>
    <p:cSldViewPr snapToGrid="0">
      <p:cViewPr varScale="1">
        <p:scale>
          <a:sx n="112" d="100"/>
          <a:sy n="112" d="100"/>
        </p:scale>
        <p:origin x="43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Активность учащихся в </a:t>
            </a:r>
            <a:r>
              <a:rPr lang="en-US"/>
              <a:t>I </a:t>
            </a:r>
            <a:r>
              <a:rPr lang="ru-RU"/>
              <a:t>полугодии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6AD-4254-9710-1B7D4ED928C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6AD-4254-9710-1B7D4ED928C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6AD-4254-9710-1B7D4ED928C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6AD-4254-9710-1B7D4ED928C6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AD-4254-9710-1B7D4ED928C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AD-4254-9710-1B7D4ED928C6}"/>
                </c:ext>
              </c:extLst>
            </c:dLbl>
            <c:dLbl>
              <c:idx val="2"/>
              <c:layout>
                <c:manualLayout>
                  <c:x val="-0.13800312869686798"/>
                  <c:y val="0.160231517098926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AD-4254-9710-1B7D4ED928C6}"/>
                </c:ext>
              </c:extLst>
            </c:dLbl>
            <c:dLbl>
              <c:idx val="3"/>
              <c:layout>
                <c:manualLayout>
                  <c:x val="0.1359735465278672"/>
                  <c:y val="-0.170972349826384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6AD-4254-9710-1B7D4ED928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Принимали участие в краевых конкурсах</c:v>
                </c:pt>
                <c:pt idx="1">
                  <c:v>Участие в муниципальных конкурсах</c:v>
                </c:pt>
                <c:pt idx="2">
                  <c:v>Участие во внутренних конкурсах</c:v>
                </c:pt>
                <c:pt idx="3">
                  <c:v>Не участвовали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AD-4254-9710-1B7D4ED928C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449634306899536"/>
          <c:y val="0.17556920070444076"/>
          <c:w val="0.38207531957944985"/>
          <c:h val="0.82332852486079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Активность учащихся во </a:t>
            </a:r>
            <a:r>
              <a:rPr lang="en-US"/>
              <a:t>II </a:t>
            </a:r>
            <a:r>
              <a:rPr lang="ru-RU"/>
              <a:t>полугодии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D56-4C7C-9A2F-79F149D45E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D56-4C7C-9A2F-79F149D45E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D56-4C7C-9A2F-79F149D45E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D56-4C7C-9A2F-79F149D45EF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56-4C7C-9A2F-79F149D45EFC}"/>
                </c:ext>
              </c:extLst>
            </c:dLbl>
            <c:dLbl>
              <c:idx val="1"/>
              <c:layout>
                <c:manualLayout>
                  <c:x val="-0.15940123713404045"/>
                  <c:y val="-1.0740832727458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56-4C7C-9A2F-79F149D45EFC}"/>
                </c:ext>
              </c:extLst>
            </c:dLbl>
            <c:dLbl>
              <c:idx val="2"/>
              <c:layout>
                <c:manualLayout>
                  <c:x val="0.1464509979351728"/>
                  <c:y val="-9.31918061823782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56-4C7C-9A2F-79F149D45EFC}"/>
                </c:ext>
              </c:extLst>
            </c:dLbl>
            <c:dLbl>
              <c:idx val="3"/>
              <c:layout>
                <c:manualLayout>
                  <c:x val="4.416795149303903E-2"/>
                  <c:y val="0.115260693542053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56-4C7C-9A2F-79F149D45E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Принимали участие в краевых конкурсах</c:v>
                </c:pt>
                <c:pt idx="1">
                  <c:v>Участие в муниципальных конкурсах</c:v>
                </c:pt>
                <c:pt idx="2">
                  <c:v>Участие во внутренних конкурсах</c:v>
                </c:pt>
                <c:pt idx="3">
                  <c:v>Не участвовали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6</c:v>
                </c:pt>
                <c:pt idx="2">
                  <c:v>9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56-4C7C-9A2F-79F149D45EF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95419527163926"/>
          <c:y val="0.21849785648499623"/>
          <c:w val="0.41614135492628779"/>
          <c:h val="0.78150214351500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Активность учащихся в </a:t>
            </a:r>
            <a:r>
              <a:rPr lang="en-US"/>
              <a:t>I </a:t>
            </a:r>
            <a:r>
              <a:rPr lang="ru-RU"/>
              <a:t>полугодии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6AD-4254-9710-1B7D4ED928C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6AD-4254-9710-1B7D4ED928C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6AD-4254-9710-1B7D4ED928C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6AD-4254-9710-1B7D4ED928C6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AD-4254-9710-1B7D4ED928C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AD-4254-9710-1B7D4ED928C6}"/>
                </c:ext>
              </c:extLst>
            </c:dLbl>
            <c:dLbl>
              <c:idx val="2"/>
              <c:layout>
                <c:manualLayout>
                  <c:x val="-0.13800312869686798"/>
                  <c:y val="0.160231517098926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AD-4254-9710-1B7D4ED928C6}"/>
                </c:ext>
              </c:extLst>
            </c:dLbl>
            <c:dLbl>
              <c:idx val="3"/>
              <c:layout>
                <c:manualLayout>
                  <c:x val="0.1359735465278672"/>
                  <c:y val="-0.170972349826384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6AD-4254-9710-1B7D4ED928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Принимали участие в краевых конкурсах</c:v>
                </c:pt>
                <c:pt idx="1">
                  <c:v>Участие в муниципальных конкурсах</c:v>
                </c:pt>
                <c:pt idx="2">
                  <c:v>Участие во внутренних конкурсах</c:v>
                </c:pt>
                <c:pt idx="3">
                  <c:v>Не участвовали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AD-4254-9710-1B7D4ED928C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449634306899536"/>
          <c:y val="0.17556920070444076"/>
          <c:w val="0.38207531957944985"/>
          <c:h val="0.82332852486079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Активность учащихся во </a:t>
            </a:r>
            <a:r>
              <a:rPr lang="en-US"/>
              <a:t>II </a:t>
            </a:r>
            <a:r>
              <a:rPr lang="ru-RU"/>
              <a:t>полугодии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D56-4C7C-9A2F-79F149D45E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D56-4C7C-9A2F-79F149D45E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D56-4C7C-9A2F-79F149D45E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D56-4C7C-9A2F-79F149D45EFC}"/>
              </c:ext>
            </c:extLst>
          </c:dPt>
          <c:dLbls>
            <c:dLbl>
              <c:idx val="0"/>
              <c:layout>
                <c:manualLayout>
                  <c:x val="-1.5460915343849142E-2"/>
                  <c:y val="8.88932177984337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56-4C7C-9A2F-79F149D45EFC}"/>
                </c:ext>
              </c:extLst>
            </c:dLbl>
            <c:dLbl>
              <c:idx val="1"/>
              <c:layout>
                <c:manualLayout>
                  <c:x val="-0.15940123713404045"/>
                  <c:y val="-1.0740832727458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56-4C7C-9A2F-79F149D45EFC}"/>
                </c:ext>
              </c:extLst>
            </c:dLbl>
            <c:dLbl>
              <c:idx val="2"/>
              <c:layout>
                <c:manualLayout>
                  <c:x val="0.1464509979351728"/>
                  <c:y val="-9.31918061823782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56-4C7C-9A2F-79F149D45EF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6D56-4C7C-9A2F-79F149D45E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Принимали участие в краевых конкурсах</c:v>
                </c:pt>
                <c:pt idx="1">
                  <c:v>Участие в муниципальных конкурсах</c:v>
                </c:pt>
                <c:pt idx="2">
                  <c:v>Участие во внутренних конкурсах</c:v>
                </c:pt>
                <c:pt idx="3">
                  <c:v>Не участвовали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9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56-4C7C-9A2F-79F149D45EF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95419527163926"/>
          <c:y val="0.21849785648499623"/>
          <c:w val="0.41614135492628779"/>
          <c:h val="0.78150214351500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7396D-FA29-4D83-AD79-21D1344F84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407EF2-5716-497E-9C5B-AE02CC82E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E170CF-AABA-4E7E-9B3A-8C21933A7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1BB2-31FE-4FFB-AB90-2DBAB81EE564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AB6BC6-D18B-4733-B3CA-C31A470B4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6711F0-38E8-4EB7-9366-8404C708D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4452-8003-4430-9B37-190808F61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55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B0E8D-0A76-4E53-AEB0-E875DE276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CDFBA1-8DEA-457B-BA19-A55FE4D3E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D60D7C-BF4B-49BA-B8D8-5B85BF16C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1BB2-31FE-4FFB-AB90-2DBAB81EE564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0AD02C-5C9D-41AE-B111-8CE17547C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42E9EC-1629-451E-8C74-E58D13CA7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4452-8003-4430-9B37-190808F61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82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3959997-AAB9-4231-AC85-73A97DB41C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DFA84D-2C7B-43C6-92C9-0682E2B88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3F575C-7BB8-4C9E-B88E-55FEF2D1E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1BB2-31FE-4FFB-AB90-2DBAB81EE564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8231BB-24F4-4367-AF38-92C3F289B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2227F2-A255-4DD3-BE9A-915481E64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4452-8003-4430-9B37-190808F61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89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B2530-87F7-4726-B3D1-8CC964ACA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D97034-B6BD-4604-8341-48E8457E5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B88B94-BFD2-4917-9925-AB2E61D44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1BB2-31FE-4FFB-AB90-2DBAB81EE564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3BC0A6-B3FB-49B0-91CD-BF274BAE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910D54-06D4-4822-B020-B2B7DF864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4452-8003-4430-9B37-190808F61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231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AC7AD-7FE9-4A35-A00A-50191464A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5C8A36-4ADC-4814-9063-70E32C41D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EDDDA7-4425-4CF6-86BE-2723D51C9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1BB2-31FE-4FFB-AB90-2DBAB81EE564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BE3669-A828-40C4-A02F-F7C061EFD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2711B1-D165-4BD1-80D4-D8AFA167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4452-8003-4430-9B37-190808F61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13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CB6D7-EB9F-449B-859F-A16C5FA50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6EACCC-D863-4792-B1DB-6B15E56D0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5D527B-CCB8-48FE-9DBF-2B19AE2E1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430058-362D-4AB8-A56A-835CC5257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1BB2-31FE-4FFB-AB90-2DBAB81EE564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A74976-42C3-4E5F-8C5E-6E3E4262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8C7F02-1D1F-4473-9233-E9456CB9E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4452-8003-4430-9B37-190808F61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09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392D0-1207-44F1-B275-CE5276B41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9142F-640D-47C5-8063-114E51B1A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16DE8A-B3E3-481E-BB96-EAD09DF44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763243-92EA-442B-A554-E8BD97D0B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957127-C108-4D19-AF27-7AB2F1967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880183-6203-4FA3-8072-4701A3DCB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1BB2-31FE-4FFB-AB90-2DBAB81EE564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27A5CF-B867-48DE-AFA1-C907DBF8D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E82DDDA-81DC-44D8-8B7A-E66BB1583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4452-8003-4430-9B37-190808F61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88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CE7C8-8B7C-489B-82B0-2A4D11988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391CD1-1EED-4BEE-87C0-7F33B706C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1BB2-31FE-4FFB-AB90-2DBAB81EE564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E6B8BB-9E7C-49EA-8353-9E7B42C51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DA8A97-0B79-4421-8907-BD3A76C33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4452-8003-4430-9B37-190808F61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655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20A1A22-4154-4D46-9BD8-BE8EF3BE3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1BB2-31FE-4FFB-AB90-2DBAB81EE564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0F39E0-836C-42D4-8358-DE8749F0E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07B3D3-61E1-454E-8C32-F51787F5D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4452-8003-4430-9B37-190808F61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58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230F5-F4B6-48F9-8A7E-5C429DDC7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3669F9-ADB3-485D-A8F6-CFBF60C52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BA1148-D682-40BC-AE8F-5BE00D9D0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213CD6-17B4-47F4-89A4-1B90BE42A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1BB2-31FE-4FFB-AB90-2DBAB81EE564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6CB479-EC32-44C8-A2A3-A42D78448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C89BAC-8C31-4D9D-B012-045D238E7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4452-8003-4430-9B37-190808F61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24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A1711-30E1-4DF3-A952-60E0F5F07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E51B7DA-E4D2-4D11-B06A-F19ABADB5C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AEAFC1-AE61-4970-8A09-62344CCE9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F43DA5-CE5B-4B31-B7C0-F76F096B5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1BB2-31FE-4FFB-AB90-2DBAB81EE564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CAB541-64AB-46AA-9ABD-F8693D2C2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D62C23-D790-4F87-B97D-8333400AB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4452-8003-4430-9B37-190808F61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54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39A78-36B9-4391-9889-80A78E171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DA8E8F-2B60-486B-B0F9-964E9A040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4BCDE5-9835-4B03-8D86-4B03410E67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51BB2-31FE-4FFB-AB90-2DBAB81EE564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0AD870-66B0-47A6-B17E-91881E9036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C5EE42-F952-46E1-BE29-A6FD948B7C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94452-8003-4430-9B37-190808F61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24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звезда, наружный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82C936D9-B686-4C97-9A18-73A62166CE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5788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E40077-6221-4BBC-A447-DD4BA82CEB7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544" y="1962246"/>
            <a:ext cx="2464526" cy="189423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CF3C2BA-3B29-4351-969E-648E9D8990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519694"/>
            <a:ext cx="12657880" cy="1338306"/>
          </a:xfrm>
          <a:prstGeom prst="rect">
            <a:avLst/>
          </a:prstGeom>
          <a:solidFill>
            <a:schemeClr val="accent5">
              <a:lumMod val="50000"/>
              <a:alpha val="50196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8C265E6D-25D0-4F8E-8632-D289D642A8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 rot="5400000">
            <a:off x="221161" y="297998"/>
            <a:ext cx="5513549" cy="4929847"/>
          </a:xfrm>
          <a:prstGeom prst="rect">
            <a:avLst/>
          </a:prstGeom>
          <a:solidFill>
            <a:schemeClr val="accent5">
              <a:lumMod val="50000"/>
              <a:alpha val="50196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83976597-EC39-4DD9-A70C-02D946FAB1E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3012" y="5521395"/>
            <a:ext cx="5967544" cy="1233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Глущенко Аркадий Аркадьевич</a:t>
            </a:r>
          </a:p>
        </p:txBody>
      </p:sp>
      <p:pic>
        <p:nvPicPr>
          <p:cNvPr id="12" name="Picture 4" descr="https://upload.wikimedia.org/wikipedia/commons/thumb/8/83/%D0%90%D1%82%D0%BB%D0%B0%D1%81_%D0%BD%D0%BE%D0%B2%D1%8B%D1%85_%D0%BF%D1%80%D0%BE%D1%84%D0%B5%D1%81%D1%81%D0%B8%D0%B9_%D0%BB%D0%BE%D0%B3%D0%BE%D1%82%D0%B8%D0%BF.svg/459px-%D0%90%D1%82%D0%BB%D0%B0%D1%81_%D0%BD%D0%BE%D0%B2%D1%8B%D1%85_%D0%BF%D1%80%D0%BE%D1%84%D0%B5%D1%81%D1%81%D0%B8%D0%B9_%D0%BB%D0%BE%D0%B3%D0%BE%D1%82%D0%B8%D0%BF.svg.png">
            <a:extLst>
              <a:ext uri="{FF2B5EF4-FFF2-40B4-BE49-F238E27FC236}">
                <a16:creationId xmlns:a16="http://schemas.microsoft.com/office/drawing/2014/main" id="{3661E5E1-2DC4-4ABC-A657-4CC547875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292" y="5632184"/>
            <a:ext cx="962366" cy="11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1B89488-5CD2-4145-9932-1E8236A291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00" y="5632184"/>
            <a:ext cx="1426370" cy="11133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527" y="5632184"/>
            <a:ext cx="1166951" cy="1166951"/>
          </a:xfrm>
          <a:prstGeom prst="rect">
            <a:avLst/>
          </a:prstGeom>
        </p:spPr>
      </p:pic>
      <p:pic>
        <p:nvPicPr>
          <p:cNvPr id="17" name="Picture 6" descr="https://dppo.apkpro.ru/static/media/gerb-icon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8" t="9716" r="5890" b="13905"/>
          <a:stretch/>
        </p:blipFill>
        <p:spPr bwMode="auto">
          <a:xfrm>
            <a:off x="6511418" y="5681457"/>
            <a:ext cx="1278591" cy="111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90E1DBC-03A2-4EE7-8A2E-9E2FA3151138}"/>
              </a:ext>
            </a:extLst>
          </p:cNvPr>
          <p:cNvSpPr txBox="1"/>
          <p:nvPr/>
        </p:nvSpPr>
        <p:spPr>
          <a:xfrm>
            <a:off x="513011" y="1685522"/>
            <a:ext cx="492984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СВЕДЕНИЯ О РЕЗУЛЬТАТИВНОСТИ И КАЧЕСТВЕ РЕАЛИЗАЦИИ ДООП «На высоте»</a:t>
            </a:r>
          </a:p>
        </p:txBody>
      </p:sp>
    </p:spTree>
    <p:extLst>
      <p:ext uri="{BB962C8B-B14F-4D97-AF65-F5344CB8AC3E}">
        <p14:creationId xmlns:p14="http://schemas.microsoft.com/office/powerpoint/2010/main" val="362543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25F76A7-7718-4D22-A30F-B2AAABE97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rot="10800000">
            <a:off x="10282887" y="6239715"/>
            <a:ext cx="1899065" cy="618285"/>
            <a:chOff x="8728670" y="6273383"/>
            <a:chExt cx="1239937" cy="431046"/>
          </a:xfrm>
        </p:grpSpPr>
        <p:sp>
          <p:nvSpPr>
            <p:cNvPr id="7" name="Полилиния: фигура 78">
              <a:extLst>
                <a:ext uri="{FF2B5EF4-FFF2-40B4-BE49-F238E27FC236}">
                  <a16:creationId xmlns:a16="http://schemas.microsoft.com/office/drawing/2014/main" id="{AF007F0A-2300-4C61-8391-373B27BF4C4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  <p:sp>
          <p:nvSpPr>
            <p:cNvPr id="8" name="Полилиния: фигура 79">
              <a:extLst>
                <a:ext uri="{FF2B5EF4-FFF2-40B4-BE49-F238E27FC236}">
                  <a16:creationId xmlns:a16="http://schemas.microsoft.com/office/drawing/2014/main" id="{6A53C446-3152-427B-8267-00A728880AC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  <p:sp>
          <p:nvSpPr>
            <p:cNvPr id="9" name="Полилиния: фигура 80">
              <a:extLst>
                <a:ext uri="{FF2B5EF4-FFF2-40B4-BE49-F238E27FC236}">
                  <a16:creationId xmlns:a16="http://schemas.microsoft.com/office/drawing/2014/main" id="{DAAE5D58-F6CC-45A2-B7DE-705EE713DAF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228540E-7944-43FD-9F95-BBABC60D53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492875"/>
            <a:ext cx="12192000" cy="3651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МАОУДО «ЦДТ «Прикубанский»</a:t>
            </a:r>
          </a:p>
        </p:txBody>
      </p:sp>
      <p:sp>
        <p:nvSpPr>
          <p:cNvPr id="10" name="Номер слайда 7">
            <a:extLst>
              <a:ext uri="{FF2B5EF4-FFF2-40B4-BE49-F238E27FC236}">
                <a16:creationId xmlns:a16="http://schemas.microsoft.com/office/drawing/2014/main" id="{0FDC6111-8C36-4ABB-894D-2BFB80169277}"/>
              </a:ext>
            </a:extLst>
          </p:cNvPr>
          <p:cNvSpPr txBox="1">
            <a:spLocks/>
          </p:cNvSpPr>
          <p:nvPr/>
        </p:nvSpPr>
        <p:spPr>
          <a:xfrm>
            <a:off x="11604393" y="6492875"/>
            <a:ext cx="558909" cy="365125"/>
          </a:xfrm>
          <a:prstGeom prst="round2DiagRect">
            <a:avLst>
              <a:gd name="adj1" fmla="val 16667"/>
              <a:gd name="adj2" fmla="val 0"/>
            </a:avLst>
          </a:prstGeom>
          <a:solidFill>
            <a:sysClr val="window" lastClr="FFFFFF"/>
          </a:solidFill>
          <a:ln w="19050">
            <a:solidFill>
              <a:srgbClr val="093C71"/>
            </a:solidFill>
          </a:ln>
          <a:effectLst>
            <a:innerShdw dist="38100" dir="13500000">
              <a:srgbClr val="FF6B00"/>
            </a:innerShdw>
          </a:effectLst>
        </p:spPr>
        <p:txBody>
          <a:bodyPr lIns="0" tIns="0" rIns="0" bIns="0" rtlCol="0" anchor="ctr"/>
          <a:lstStyle>
            <a:defPPr rtl="0">
              <a:defRPr lang="ru-ru"/>
            </a:defPPr>
            <a:lvl1pPr marL="0" algn="ctr" defTabSz="914400" rtl="0" eaLnBrk="1" latinLnBrk="0" hangingPunct="1">
              <a:defRPr lang="en-ZA" sz="1800" b="1" kern="1200">
                <a:solidFill>
                  <a:srgbClr val="093C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ru-RU" sz="1800" b="1" i="0" u="none" strike="noStrike" kern="1200" cap="none" spc="0" normalizeH="0" baseline="0" noProof="1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800" b="1" i="0" u="none" strike="noStrike" kern="1200" cap="none" spc="0" normalizeH="0" baseline="0" noProof="1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293A567-0227-43D9-9A63-CCEF118C394E}"/>
              </a:ext>
            </a:extLst>
          </p:cNvPr>
          <p:cNvGrpSpPr/>
          <p:nvPr/>
        </p:nvGrpSpPr>
        <p:grpSpPr>
          <a:xfrm>
            <a:off x="838200" y="418240"/>
            <a:ext cx="4825482" cy="867747"/>
            <a:chOff x="838200" y="418240"/>
            <a:chExt cx="4825482" cy="867747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B4454B85-5E3E-46C4-BE8C-F26F246B2D0D}"/>
                </a:ext>
              </a:extLst>
            </p:cNvPr>
            <p:cNvGrpSpPr/>
            <p:nvPr/>
          </p:nvGrpSpPr>
          <p:grpSpPr>
            <a:xfrm>
              <a:off x="838200" y="418240"/>
              <a:ext cx="4825482" cy="867747"/>
              <a:chOff x="838201" y="366049"/>
              <a:chExt cx="4396272" cy="867747"/>
            </a:xfrm>
          </p:grpSpPr>
          <p:sp>
            <p:nvSpPr>
              <p:cNvPr id="14" name="Прямоугольник: скругленные углы 13">
                <a:extLst>
                  <a:ext uri="{FF2B5EF4-FFF2-40B4-BE49-F238E27FC236}">
                    <a16:creationId xmlns:a16="http://schemas.microsoft.com/office/drawing/2014/main" id="{646EDDBE-670A-47AE-A9F9-7711FF8CBF21}"/>
                  </a:ext>
                </a:extLst>
              </p:cNvPr>
              <p:cNvSpPr/>
              <p:nvPr/>
            </p:nvSpPr>
            <p:spPr>
              <a:xfrm>
                <a:off x="838201" y="366049"/>
                <a:ext cx="4396272" cy="867747"/>
              </a:xfrm>
              <a:prstGeom prst="snip2Diag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625475" algn="ctr"/>
                <a:r>
                  <a:rPr lang="ru-RU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ДИАГНОСТИКА</a:t>
                </a:r>
              </a:p>
            </p:txBody>
          </p:sp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id="{2CB541B6-B1C5-4E19-A283-F97813CF8989}"/>
                  </a:ext>
                </a:extLst>
              </p:cNvPr>
              <p:cNvSpPr/>
              <p:nvPr/>
            </p:nvSpPr>
            <p:spPr>
              <a:xfrm>
                <a:off x="992793" y="510119"/>
                <a:ext cx="512470" cy="57960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37B69EA-4C13-43B7-BDAB-F43E98288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93" y="600765"/>
              <a:ext cx="364024" cy="47773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90E1DBC-03A2-4EE7-8A2E-9E2FA3151138}"/>
              </a:ext>
            </a:extLst>
          </p:cNvPr>
          <p:cNvSpPr txBox="1"/>
          <p:nvPr/>
        </p:nvSpPr>
        <p:spPr>
          <a:xfrm>
            <a:off x="229776" y="2459504"/>
            <a:ext cx="3898086" cy="1569660"/>
          </a:xfrm>
          <a:prstGeom prst="homePlate">
            <a:avLst>
              <a:gd name="adj" fmla="val 2881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Показатели итоговой диагностики за 2021-2022, 2022-2023 учебные года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6A0B3D9-9EB6-46F4-8B18-0BC66D942CBE}"/>
              </a:ext>
            </a:extLst>
          </p:cNvPr>
          <p:cNvSpPr/>
          <p:nvPr/>
        </p:nvSpPr>
        <p:spPr>
          <a:xfrm>
            <a:off x="7354957" y="258154"/>
            <a:ext cx="4528890" cy="685222"/>
          </a:xfrm>
          <a:prstGeom prst="roundRect">
            <a:avLst>
              <a:gd name="adj" fmla="val 50000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ЛИЧНОСТНЫЕ РЕЗУЛЬТАТЫ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D02DEDAB-D4AF-4A4B-B6BF-239C9287E3DD}"/>
              </a:ext>
            </a:extLst>
          </p:cNvPr>
          <p:cNvSpPr/>
          <p:nvPr/>
        </p:nvSpPr>
        <p:spPr>
          <a:xfrm>
            <a:off x="229776" y="4714947"/>
            <a:ext cx="3745876" cy="1398186"/>
          </a:xfrm>
          <a:prstGeom prst="roundRect">
            <a:avLst>
              <a:gd name="adj" fmla="val 50000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Методика КОС (Синявский В.В., </a:t>
            </a:r>
            <a:r>
              <a:rPr lang="ru-RU" b="1" dirty="0" err="1">
                <a:latin typeface="Arial Black" panose="020B0A04020102020204" pitchFamily="34" charset="0"/>
              </a:rPr>
              <a:t>Федорошин</a:t>
            </a:r>
            <a:r>
              <a:rPr lang="ru-RU" b="1" dirty="0">
                <a:latin typeface="Arial Black" panose="020B0A04020102020204" pitchFamily="34" charset="0"/>
              </a:rPr>
              <a:t> В.А.)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748" y="1823499"/>
            <a:ext cx="6874249" cy="4131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419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25F76A7-7718-4D22-A30F-B2AAABE97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rot="10800000">
            <a:off x="10282887" y="6239715"/>
            <a:ext cx="1899065" cy="618285"/>
            <a:chOff x="8728670" y="6273383"/>
            <a:chExt cx="1239937" cy="431046"/>
          </a:xfrm>
        </p:grpSpPr>
        <p:sp>
          <p:nvSpPr>
            <p:cNvPr id="7" name="Полилиния: фигура 78">
              <a:extLst>
                <a:ext uri="{FF2B5EF4-FFF2-40B4-BE49-F238E27FC236}">
                  <a16:creationId xmlns:a16="http://schemas.microsoft.com/office/drawing/2014/main" id="{AF007F0A-2300-4C61-8391-373B27BF4C4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  <p:sp>
          <p:nvSpPr>
            <p:cNvPr id="8" name="Полилиния: фигура 79">
              <a:extLst>
                <a:ext uri="{FF2B5EF4-FFF2-40B4-BE49-F238E27FC236}">
                  <a16:creationId xmlns:a16="http://schemas.microsoft.com/office/drawing/2014/main" id="{6A53C446-3152-427B-8267-00A728880AC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  <p:sp>
          <p:nvSpPr>
            <p:cNvPr id="9" name="Полилиния: фигура 80">
              <a:extLst>
                <a:ext uri="{FF2B5EF4-FFF2-40B4-BE49-F238E27FC236}">
                  <a16:creationId xmlns:a16="http://schemas.microsoft.com/office/drawing/2014/main" id="{DAAE5D58-F6CC-45A2-B7DE-705EE713DAF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228540E-7944-43FD-9F95-BBABC60D53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492875"/>
            <a:ext cx="12192000" cy="3651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МАОУДО «ЦДТ «Прикубанский»</a:t>
            </a:r>
          </a:p>
        </p:txBody>
      </p:sp>
      <p:sp>
        <p:nvSpPr>
          <p:cNvPr id="10" name="Номер слайда 7">
            <a:extLst>
              <a:ext uri="{FF2B5EF4-FFF2-40B4-BE49-F238E27FC236}">
                <a16:creationId xmlns:a16="http://schemas.microsoft.com/office/drawing/2014/main" id="{0FDC6111-8C36-4ABB-894D-2BFB80169277}"/>
              </a:ext>
            </a:extLst>
          </p:cNvPr>
          <p:cNvSpPr txBox="1">
            <a:spLocks/>
          </p:cNvSpPr>
          <p:nvPr/>
        </p:nvSpPr>
        <p:spPr>
          <a:xfrm>
            <a:off x="11604393" y="6492875"/>
            <a:ext cx="558909" cy="365125"/>
          </a:xfrm>
          <a:prstGeom prst="round2DiagRect">
            <a:avLst>
              <a:gd name="adj1" fmla="val 16667"/>
              <a:gd name="adj2" fmla="val 0"/>
            </a:avLst>
          </a:prstGeom>
          <a:solidFill>
            <a:sysClr val="window" lastClr="FFFFFF"/>
          </a:solidFill>
          <a:ln w="19050">
            <a:solidFill>
              <a:srgbClr val="093C71"/>
            </a:solidFill>
          </a:ln>
          <a:effectLst>
            <a:innerShdw dist="38100" dir="13500000">
              <a:srgbClr val="FF6B00"/>
            </a:innerShdw>
          </a:effectLst>
        </p:spPr>
        <p:txBody>
          <a:bodyPr lIns="0" tIns="0" rIns="0" bIns="0" rtlCol="0" anchor="ctr"/>
          <a:lstStyle>
            <a:defPPr rtl="0">
              <a:defRPr lang="ru-ru"/>
            </a:defPPr>
            <a:lvl1pPr marL="0" algn="ctr" defTabSz="914400" rtl="0" eaLnBrk="1" latinLnBrk="0" hangingPunct="1">
              <a:defRPr lang="en-ZA" sz="1800" b="1" kern="1200">
                <a:solidFill>
                  <a:srgbClr val="093C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ru-RU" sz="1800" b="1" i="0" u="none" strike="noStrike" kern="1200" cap="none" spc="0" normalizeH="0" baseline="0" noProof="1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800" b="1" i="0" u="none" strike="noStrike" kern="1200" cap="none" spc="0" normalizeH="0" baseline="0" noProof="1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293A567-0227-43D9-9A63-CCEF118C394E}"/>
              </a:ext>
            </a:extLst>
          </p:cNvPr>
          <p:cNvGrpSpPr/>
          <p:nvPr/>
        </p:nvGrpSpPr>
        <p:grpSpPr>
          <a:xfrm>
            <a:off x="838200" y="418240"/>
            <a:ext cx="4825482" cy="867747"/>
            <a:chOff x="838200" y="418240"/>
            <a:chExt cx="4825482" cy="867747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B4454B85-5E3E-46C4-BE8C-F26F246B2D0D}"/>
                </a:ext>
              </a:extLst>
            </p:cNvPr>
            <p:cNvGrpSpPr/>
            <p:nvPr/>
          </p:nvGrpSpPr>
          <p:grpSpPr>
            <a:xfrm>
              <a:off x="838200" y="418240"/>
              <a:ext cx="4825482" cy="867747"/>
              <a:chOff x="838201" y="366049"/>
              <a:chExt cx="4396272" cy="867747"/>
            </a:xfrm>
          </p:grpSpPr>
          <p:sp>
            <p:nvSpPr>
              <p:cNvPr id="14" name="Прямоугольник: скругленные углы 13">
                <a:extLst>
                  <a:ext uri="{FF2B5EF4-FFF2-40B4-BE49-F238E27FC236}">
                    <a16:creationId xmlns:a16="http://schemas.microsoft.com/office/drawing/2014/main" id="{646EDDBE-670A-47AE-A9F9-7711FF8CBF21}"/>
                  </a:ext>
                </a:extLst>
              </p:cNvPr>
              <p:cNvSpPr/>
              <p:nvPr/>
            </p:nvSpPr>
            <p:spPr>
              <a:xfrm>
                <a:off x="838201" y="366049"/>
                <a:ext cx="4396272" cy="867747"/>
              </a:xfrm>
              <a:prstGeom prst="snip2Diag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625475" algn="ctr"/>
                <a:r>
                  <a:rPr lang="ru-RU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ДИАГНОСТИКА</a:t>
                </a:r>
              </a:p>
            </p:txBody>
          </p:sp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id="{2CB541B6-B1C5-4E19-A283-F97813CF8989}"/>
                  </a:ext>
                </a:extLst>
              </p:cNvPr>
              <p:cNvSpPr/>
              <p:nvPr/>
            </p:nvSpPr>
            <p:spPr>
              <a:xfrm>
                <a:off x="992793" y="510119"/>
                <a:ext cx="512470" cy="57960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37B69EA-4C13-43B7-BDAB-F43E98288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93" y="600765"/>
              <a:ext cx="364024" cy="47773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90E1DBC-03A2-4EE7-8A2E-9E2FA3151138}"/>
              </a:ext>
            </a:extLst>
          </p:cNvPr>
          <p:cNvSpPr txBox="1"/>
          <p:nvPr/>
        </p:nvSpPr>
        <p:spPr>
          <a:xfrm>
            <a:off x="229776" y="2459504"/>
            <a:ext cx="3898086" cy="1569660"/>
          </a:xfrm>
          <a:prstGeom prst="homePlate">
            <a:avLst>
              <a:gd name="adj" fmla="val 2881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Показатели итоговой диагностики за 2021-2022, 2022-2023 учебные года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6A0B3D9-9EB6-46F4-8B18-0BC66D942CBE}"/>
              </a:ext>
            </a:extLst>
          </p:cNvPr>
          <p:cNvSpPr/>
          <p:nvPr/>
        </p:nvSpPr>
        <p:spPr>
          <a:xfrm>
            <a:off x="7354957" y="258154"/>
            <a:ext cx="4528890" cy="685222"/>
          </a:xfrm>
          <a:prstGeom prst="roundRect">
            <a:avLst>
              <a:gd name="adj" fmla="val 50000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ЛИЧНОСТНЫЕ РЕЗУЛЬТАТЫ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D02DEDAB-D4AF-4A4B-B6BF-239C9287E3DD}"/>
              </a:ext>
            </a:extLst>
          </p:cNvPr>
          <p:cNvSpPr/>
          <p:nvPr/>
        </p:nvSpPr>
        <p:spPr>
          <a:xfrm>
            <a:off x="229776" y="4714947"/>
            <a:ext cx="3745876" cy="1398186"/>
          </a:xfrm>
          <a:prstGeom prst="roundRect">
            <a:avLst>
              <a:gd name="adj" fmla="val 50000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Методика КОС (Синявский В.В., </a:t>
            </a:r>
            <a:r>
              <a:rPr lang="ru-RU" b="1" dirty="0" err="1">
                <a:latin typeface="Arial Black" panose="020B0A04020102020204" pitchFamily="34" charset="0"/>
              </a:rPr>
              <a:t>Федорошин</a:t>
            </a:r>
            <a:r>
              <a:rPr lang="ru-RU" b="1" dirty="0">
                <a:latin typeface="Arial Black" panose="020B0A04020102020204" pitchFamily="34" charset="0"/>
              </a:rPr>
              <a:t> В.А.)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208"/>
          <a:stretch/>
        </p:blipFill>
        <p:spPr>
          <a:xfrm>
            <a:off x="4398407" y="1550941"/>
            <a:ext cx="7331465" cy="4397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597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25F76A7-7718-4D22-A30F-B2AAABE97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rot="10800000">
            <a:off x="10282887" y="6239715"/>
            <a:ext cx="1899065" cy="618285"/>
            <a:chOff x="8728670" y="6273383"/>
            <a:chExt cx="1239937" cy="431046"/>
          </a:xfrm>
        </p:grpSpPr>
        <p:sp>
          <p:nvSpPr>
            <p:cNvPr id="7" name="Полилиния: фигура 78">
              <a:extLst>
                <a:ext uri="{FF2B5EF4-FFF2-40B4-BE49-F238E27FC236}">
                  <a16:creationId xmlns:a16="http://schemas.microsoft.com/office/drawing/2014/main" id="{AF007F0A-2300-4C61-8391-373B27BF4C4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  <p:sp>
          <p:nvSpPr>
            <p:cNvPr id="8" name="Полилиния: фигура 79">
              <a:extLst>
                <a:ext uri="{FF2B5EF4-FFF2-40B4-BE49-F238E27FC236}">
                  <a16:creationId xmlns:a16="http://schemas.microsoft.com/office/drawing/2014/main" id="{6A53C446-3152-427B-8267-00A728880AC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  <p:sp>
          <p:nvSpPr>
            <p:cNvPr id="9" name="Полилиния: фигура 80">
              <a:extLst>
                <a:ext uri="{FF2B5EF4-FFF2-40B4-BE49-F238E27FC236}">
                  <a16:creationId xmlns:a16="http://schemas.microsoft.com/office/drawing/2014/main" id="{DAAE5D58-F6CC-45A2-B7DE-705EE713DAF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228540E-7944-43FD-9F95-BBABC60D53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492875"/>
            <a:ext cx="12192000" cy="3651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МАОУДО «ЦДТ «Прикубанский»</a:t>
            </a:r>
          </a:p>
        </p:txBody>
      </p:sp>
      <p:sp>
        <p:nvSpPr>
          <p:cNvPr id="10" name="Номер слайда 7">
            <a:extLst>
              <a:ext uri="{FF2B5EF4-FFF2-40B4-BE49-F238E27FC236}">
                <a16:creationId xmlns:a16="http://schemas.microsoft.com/office/drawing/2014/main" id="{0FDC6111-8C36-4ABB-894D-2BFB80169277}"/>
              </a:ext>
            </a:extLst>
          </p:cNvPr>
          <p:cNvSpPr txBox="1">
            <a:spLocks/>
          </p:cNvSpPr>
          <p:nvPr/>
        </p:nvSpPr>
        <p:spPr>
          <a:xfrm>
            <a:off x="11604393" y="6492875"/>
            <a:ext cx="558909" cy="365125"/>
          </a:xfrm>
          <a:prstGeom prst="round2DiagRect">
            <a:avLst>
              <a:gd name="adj1" fmla="val 16667"/>
              <a:gd name="adj2" fmla="val 0"/>
            </a:avLst>
          </a:prstGeom>
          <a:solidFill>
            <a:sysClr val="window" lastClr="FFFFFF"/>
          </a:solidFill>
          <a:ln w="19050">
            <a:solidFill>
              <a:srgbClr val="093C71"/>
            </a:solidFill>
          </a:ln>
          <a:effectLst>
            <a:innerShdw dist="38100" dir="13500000">
              <a:srgbClr val="FF6B00"/>
            </a:innerShdw>
          </a:effectLst>
        </p:spPr>
        <p:txBody>
          <a:bodyPr lIns="0" tIns="0" rIns="0" bIns="0" rtlCol="0" anchor="ctr"/>
          <a:lstStyle>
            <a:defPPr rtl="0">
              <a:defRPr lang="ru-ru"/>
            </a:defPPr>
            <a:lvl1pPr marL="0" algn="ctr" defTabSz="914400" rtl="0" eaLnBrk="1" latinLnBrk="0" hangingPunct="1">
              <a:defRPr lang="en-ZA" sz="1800" b="1" kern="1200">
                <a:solidFill>
                  <a:srgbClr val="093C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ru-RU" sz="1800" b="1" i="0" u="none" strike="noStrike" kern="1200" cap="none" spc="0" normalizeH="0" baseline="0" noProof="1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800" b="1" i="0" u="none" strike="noStrike" kern="1200" cap="none" spc="0" normalizeH="0" baseline="0" noProof="1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293A567-0227-43D9-9A63-CCEF118C394E}"/>
              </a:ext>
            </a:extLst>
          </p:cNvPr>
          <p:cNvGrpSpPr/>
          <p:nvPr/>
        </p:nvGrpSpPr>
        <p:grpSpPr>
          <a:xfrm>
            <a:off x="838200" y="418240"/>
            <a:ext cx="4825482" cy="867747"/>
            <a:chOff x="838200" y="418240"/>
            <a:chExt cx="4825482" cy="867747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B4454B85-5E3E-46C4-BE8C-F26F246B2D0D}"/>
                </a:ext>
              </a:extLst>
            </p:cNvPr>
            <p:cNvGrpSpPr/>
            <p:nvPr/>
          </p:nvGrpSpPr>
          <p:grpSpPr>
            <a:xfrm>
              <a:off x="838200" y="418240"/>
              <a:ext cx="4825482" cy="867747"/>
              <a:chOff x="838201" y="366049"/>
              <a:chExt cx="4396272" cy="867747"/>
            </a:xfrm>
          </p:grpSpPr>
          <p:sp>
            <p:nvSpPr>
              <p:cNvPr id="14" name="Прямоугольник: скругленные углы 13">
                <a:extLst>
                  <a:ext uri="{FF2B5EF4-FFF2-40B4-BE49-F238E27FC236}">
                    <a16:creationId xmlns:a16="http://schemas.microsoft.com/office/drawing/2014/main" id="{646EDDBE-670A-47AE-A9F9-7711FF8CBF21}"/>
                  </a:ext>
                </a:extLst>
              </p:cNvPr>
              <p:cNvSpPr/>
              <p:nvPr/>
            </p:nvSpPr>
            <p:spPr>
              <a:xfrm>
                <a:off x="838201" y="366049"/>
                <a:ext cx="4396272" cy="867747"/>
              </a:xfrm>
              <a:prstGeom prst="snip2Diag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625475" algn="ctr"/>
                <a:r>
                  <a:rPr lang="ru-RU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ДИАГНОСТИКА</a:t>
                </a:r>
              </a:p>
            </p:txBody>
          </p:sp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id="{2CB541B6-B1C5-4E19-A283-F97813CF8989}"/>
                  </a:ext>
                </a:extLst>
              </p:cNvPr>
              <p:cNvSpPr/>
              <p:nvPr/>
            </p:nvSpPr>
            <p:spPr>
              <a:xfrm>
                <a:off x="992793" y="510119"/>
                <a:ext cx="512470" cy="57960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37B69EA-4C13-43B7-BDAB-F43E98288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93" y="600765"/>
              <a:ext cx="364024" cy="47773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90E1DBC-03A2-4EE7-8A2E-9E2FA3151138}"/>
              </a:ext>
            </a:extLst>
          </p:cNvPr>
          <p:cNvSpPr txBox="1"/>
          <p:nvPr/>
        </p:nvSpPr>
        <p:spPr>
          <a:xfrm>
            <a:off x="229776" y="2459504"/>
            <a:ext cx="3898086" cy="1569660"/>
          </a:xfrm>
          <a:prstGeom prst="homePlate">
            <a:avLst>
              <a:gd name="adj" fmla="val 2881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Показатели итоговой диагностики за 2021-2022, 2022-2023 учебные года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6A0B3D9-9EB6-46F4-8B18-0BC66D942CBE}"/>
              </a:ext>
            </a:extLst>
          </p:cNvPr>
          <p:cNvSpPr/>
          <p:nvPr/>
        </p:nvSpPr>
        <p:spPr>
          <a:xfrm>
            <a:off x="7354957" y="258154"/>
            <a:ext cx="4528890" cy="685222"/>
          </a:xfrm>
          <a:prstGeom prst="roundRect">
            <a:avLst>
              <a:gd name="adj" fmla="val 50000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ЛИЧНОСТНЫЕ РЕЗУЛЬТАТЫ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D02DEDAB-D4AF-4A4B-B6BF-239C9287E3DD}"/>
              </a:ext>
            </a:extLst>
          </p:cNvPr>
          <p:cNvSpPr/>
          <p:nvPr/>
        </p:nvSpPr>
        <p:spPr>
          <a:xfrm>
            <a:off x="229776" y="4714947"/>
            <a:ext cx="3745876" cy="1398186"/>
          </a:xfrm>
          <a:prstGeom prst="roundRect">
            <a:avLst>
              <a:gd name="adj" fmla="val 50000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Методика КОС (Синявский В.В., </a:t>
            </a:r>
            <a:r>
              <a:rPr lang="ru-RU" b="1" dirty="0" err="1">
                <a:latin typeface="Arial Black" panose="020B0A04020102020204" pitchFamily="34" charset="0"/>
              </a:rPr>
              <a:t>Федорошин</a:t>
            </a:r>
            <a:r>
              <a:rPr lang="ru-RU" b="1" dirty="0">
                <a:latin typeface="Arial Black" panose="020B0A04020102020204" pitchFamily="34" charset="0"/>
              </a:rPr>
              <a:t> В.А.)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866" y="1858456"/>
            <a:ext cx="6757932" cy="4061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407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25F76A7-7718-4D22-A30F-B2AAABE97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rot="10800000">
            <a:off x="10282887" y="6239715"/>
            <a:ext cx="1899065" cy="618285"/>
            <a:chOff x="8728670" y="6273383"/>
            <a:chExt cx="1239937" cy="431046"/>
          </a:xfrm>
        </p:grpSpPr>
        <p:sp>
          <p:nvSpPr>
            <p:cNvPr id="7" name="Полилиния: фигура 78">
              <a:extLst>
                <a:ext uri="{FF2B5EF4-FFF2-40B4-BE49-F238E27FC236}">
                  <a16:creationId xmlns:a16="http://schemas.microsoft.com/office/drawing/2014/main" id="{AF007F0A-2300-4C61-8391-373B27BF4C4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  <p:sp>
          <p:nvSpPr>
            <p:cNvPr id="8" name="Полилиния: фигура 79">
              <a:extLst>
                <a:ext uri="{FF2B5EF4-FFF2-40B4-BE49-F238E27FC236}">
                  <a16:creationId xmlns:a16="http://schemas.microsoft.com/office/drawing/2014/main" id="{6A53C446-3152-427B-8267-00A728880AC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  <p:sp>
          <p:nvSpPr>
            <p:cNvPr id="9" name="Полилиния: фигура 80">
              <a:extLst>
                <a:ext uri="{FF2B5EF4-FFF2-40B4-BE49-F238E27FC236}">
                  <a16:creationId xmlns:a16="http://schemas.microsoft.com/office/drawing/2014/main" id="{DAAE5D58-F6CC-45A2-B7DE-705EE713DAF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228540E-7944-43FD-9F95-BBABC60D53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492875"/>
            <a:ext cx="12192000" cy="3651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МАОУДО «ЦДТ «Прикубанский»</a:t>
            </a:r>
          </a:p>
        </p:txBody>
      </p:sp>
      <p:sp>
        <p:nvSpPr>
          <p:cNvPr id="10" name="Номер слайда 7">
            <a:extLst>
              <a:ext uri="{FF2B5EF4-FFF2-40B4-BE49-F238E27FC236}">
                <a16:creationId xmlns:a16="http://schemas.microsoft.com/office/drawing/2014/main" id="{0FDC6111-8C36-4ABB-894D-2BFB80169277}"/>
              </a:ext>
            </a:extLst>
          </p:cNvPr>
          <p:cNvSpPr txBox="1">
            <a:spLocks/>
          </p:cNvSpPr>
          <p:nvPr/>
        </p:nvSpPr>
        <p:spPr>
          <a:xfrm>
            <a:off x="11604393" y="6492875"/>
            <a:ext cx="558909" cy="365125"/>
          </a:xfrm>
          <a:prstGeom prst="round2DiagRect">
            <a:avLst>
              <a:gd name="adj1" fmla="val 16667"/>
              <a:gd name="adj2" fmla="val 0"/>
            </a:avLst>
          </a:prstGeom>
          <a:solidFill>
            <a:sysClr val="window" lastClr="FFFFFF"/>
          </a:solidFill>
          <a:ln w="19050">
            <a:solidFill>
              <a:srgbClr val="093C71"/>
            </a:solidFill>
          </a:ln>
          <a:effectLst>
            <a:innerShdw dist="38100" dir="13500000">
              <a:srgbClr val="FF6B00"/>
            </a:innerShdw>
          </a:effectLst>
        </p:spPr>
        <p:txBody>
          <a:bodyPr lIns="0" tIns="0" rIns="0" bIns="0" rtlCol="0" anchor="ctr"/>
          <a:lstStyle>
            <a:defPPr rtl="0">
              <a:defRPr lang="ru-ru"/>
            </a:defPPr>
            <a:lvl1pPr marL="0" algn="ctr" defTabSz="914400" rtl="0" eaLnBrk="1" latinLnBrk="0" hangingPunct="1">
              <a:defRPr lang="en-ZA" sz="1800" b="1" kern="1200">
                <a:solidFill>
                  <a:srgbClr val="093C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ru-RU" sz="1800" b="1" i="0" u="none" strike="noStrike" kern="1200" cap="none" spc="0" normalizeH="0" baseline="0" noProof="1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800" b="1" i="0" u="none" strike="noStrike" kern="1200" cap="none" spc="0" normalizeH="0" baseline="0" noProof="1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293A567-0227-43D9-9A63-CCEF118C394E}"/>
              </a:ext>
            </a:extLst>
          </p:cNvPr>
          <p:cNvGrpSpPr/>
          <p:nvPr/>
        </p:nvGrpSpPr>
        <p:grpSpPr>
          <a:xfrm>
            <a:off x="838200" y="418240"/>
            <a:ext cx="4825482" cy="867747"/>
            <a:chOff x="838200" y="418240"/>
            <a:chExt cx="4825482" cy="867747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B4454B85-5E3E-46C4-BE8C-F26F246B2D0D}"/>
                </a:ext>
              </a:extLst>
            </p:cNvPr>
            <p:cNvGrpSpPr/>
            <p:nvPr/>
          </p:nvGrpSpPr>
          <p:grpSpPr>
            <a:xfrm>
              <a:off x="838200" y="418240"/>
              <a:ext cx="4825482" cy="867747"/>
              <a:chOff x="838201" y="366049"/>
              <a:chExt cx="4396272" cy="867747"/>
            </a:xfrm>
          </p:grpSpPr>
          <p:sp>
            <p:nvSpPr>
              <p:cNvPr id="14" name="Прямоугольник: скругленные углы 13">
                <a:extLst>
                  <a:ext uri="{FF2B5EF4-FFF2-40B4-BE49-F238E27FC236}">
                    <a16:creationId xmlns:a16="http://schemas.microsoft.com/office/drawing/2014/main" id="{646EDDBE-670A-47AE-A9F9-7711FF8CBF21}"/>
                  </a:ext>
                </a:extLst>
              </p:cNvPr>
              <p:cNvSpPr/>
              <p:nvPr/>
            </p:nvSpPr>
            <p:spPr>
              <a:xfrm>
                <a:off x="838201" y="366049"/>
                <a:ext cx="4396272" cy="867747"/>
              </a:xfrm>
              <a:prstGeom prst="snip2Diag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625475" algn="ctr"/>
                <a:r>
                  <a:rPr lang="ru-RU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ДИАГНОСТИКА</a:t>
                </a:r>
              </a:p>
            </p:txBody>
          </p:sp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id="{2CB541B6-B1C5-4E19-A283-F97813CF8989}"/>
                  </a:ext>
                </a:extLst>
              </p:cNvPr>
              <p:cNvSpPr/>
              <p:nvPr/>
            </p:nvSpPr>
            <p:spPr>
              <a:xfrm>
                <a:off x="992793" y="510119"/>
                <a:ext cx="512470" cy="57960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37B69EA-4C13-43B7-BDAB-F43E98288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93" y="600765"/>
              <a:ext cx="364024" cy="477732"/>
            </a:xfrm>
            <a:prstGeom prst="rect">
              <a:avLst/>
            </a:prstGeom>
          </p:spPr>
        </p:pic>
      </p:grpSp>
      <p:graphicFrame>
        <p:nvGraphicFramePr>
          <p:cNvPr id="18" name="Объект 19">
            <a:extLst>
              <a:ext uri="{FF2B5EF4-FFF2-40B4-BE49-F238E27FC236}">
                <a16:creationId xmlns:a16="http://schemas.microsoft.com/office/drawing/2014/main" id="{9F5F8F72-73D6-4CA1-A107-06C9EAB62B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4946101"/>
              </p:ext>
            </p:extLst>
          </p:nvPr>
        </p:nvGraphicFramePr>
        <p:xfrm>
          <a:off x="537029" y="1775093"/>
          <a:ext cx="5674567" cy="3547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Объект 19">
            <a:extLst>
              <a:ext uri="{FF2B5EF4-FFF2-40B4-BE49-F238E27FC236}">
                <a16:creationId xmlns:a16="http://schemas.microsoft.com/office/drawing/2014/main" id="{9930B7C5-712B-47CD-A15D-DBB716DDE2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8387787"/>
              </p:ext>
            </p:extLst>
          </p:nvPr>
        </p:nvGraphicFramePr>
        <p:xfrm>
          <a:off x="5929826" y="1779442"/>
          <a:ext cx="5674567" cy="3547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" name="Рисунок 19" descr="Изображение выглядит как текст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8E22E526-B05D-4D7E-B418-B60EAB8626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0" y="216566"/>
            <a:ext cx="2019618" cy="12461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283639B-11C1-4D79-96A8-E9CEE182BBF0}"/>
              </a:ext>
            </a:extLst>
          </p:cNvPr>
          <p:cNvSpPr txBox="1"/>
          <p:nvPr/>
        </p:nvSpPr>
        <p:spPr>
          <a:xfrm>
            <a:off x="3256200" y="5870382"/>
            <a:ext cx="534725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2023-2024 учебный год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87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Graphic spid="19" grpId="0">
        <p:bldAsOne/>
      </p:bldGraphic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25F76A7-7718-4D22-A30F-B2AAABE97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rot="10800000">
            <a:off x="10282887" y="6239715"/>
            <a:ext cx="1899065" cy="618285"/>
            <a:chOff x="8728670" y="6273383"/>
            <a:chExt cx="1239937" cy="431046"/>
          </a:xfrm>
        </p:grpSpPr>
        <p:sp>
          <p:nvSpPr>
            <p:cNvPr id="7" name="Полилиния: фигура 78">
              <a:extLst>
                <a:ext uri="{FF2B5EF4-FFF2-40B4-BE49-F238E27FC236}">
                  <a16:creationId xmlns:a16="http://schemas.microsoft.com/office/drawing/2014/main" id="{AF007F0A-2300-4C61-8391-373B27BF4C4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  <p:sp>
          <p:nvSpPr>
            <p:cNvPr id="8" name="Полилиния: фигура 79">
              <a:extLst>
                <a:ext uri="{FF2B5EF4-FFF2-40B4-BE49-F238E27FC236}">
                  <a16:creationId xmlns:a16="http://schemas.microsoft.com/office/drawing/2014/main" id="{6A53C446-3152-427B-8267-00A728880AC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  <p:sp>
          <p:nvSpPr>
            <p:cNvPr id="9" name="Полилиния: фигура 80">
              <a:extLst>
                <a:ext uri="{FF2B5EF4-FFF2-40B4-BE49-F238E27FC236}">
                  <a16:creationId xmlns:a16="http://schemas.microsoft.com/office/drawing/2014/main" id="{DAAE5D58-F6CC-45A2-B7DE-705EE713DAF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228540E-7944-43FD-9F95-BBABC60D53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492875"/>
            <a:ext cx="12192000" cy="3651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МАОУДО «ЦДТ «Прикубанский»</a:t>
            </a:r>
          </a:p>
        </p:txBody>
      </p:sp>
      <p:sp>
        <p:nvSpPr>
          <p:cNvPr id="10" name="Номер слайда 7">
            <a:extLst>
              <a:ext uri="{FF2B5EF4-FFF2-40B4-BE49-F238E27FC236}">
                <a16:creationId xmlns:a16="http://schemas.microsoft.com/office/drawing/2014/main" id="{0FDC6111-8C36-4ABB-894D-2BFB80169277}"/>
              </a:ext>
            </a:extLst>
          </p:cNvPr>
          <p:cNvSpPr txBox="1">
            <a:spLocks/>
          </p:cNvSpPr>
          <p:nvPr/>
        </p:nvSpPr>
        <p:spPr>
          <a:xfrm>
            <a:off x="11604393" y="6492875"/>
            <a:ext cx="558909" cy="365125"/>
          </a:xfrm>
          <a:prstGeom prst="round2DiagRect">
            <a:avLst>
              <a:gd name="adj1" fmla="val 16667"/>
              <a:gd name="adj2" fmla="val 0"/>
            </a:avLst>
          </a:prstGeom>
          <a:solidFill>
            <a:sysClr val="window" lastClr="FFFFFF"/>
          </a:solidFill>
          <a:ln w="19050">
            <a:solidFill>
              <a:srgbClr val="093C71"/>
            </a:solidFill>
          </a:ln>
          <a:effectLst>
            <a:innerShdw dist="38100" dir="13500000">
              <a:srgbClr val="FF6B00"/>
            </a:innerShdw>
          </a:effectLst>
        </p:spPr>
        <p:txBody>
          <a:bodyPr lIns="0" tIns="0" rIns="0" bIns="0" rtlCol="0" anchor="ctr"/>
          <a:lstStyle>
            <a:defPPr rtl="0">
              <a:defRPr lang="ru-ru"/>
            </a:defPPr>
            <a:lvl1pPr marL="0" algn="ctr" defTabSz="914400" rtl="0" eaLnBrk="1" latinLnBrk="0" hangingPunct="1">
              <a:defRPr lang="en-ZA" sz="1800" b="1" kern="1200">
                <a:solidFill>
                  <a:srgbClr val="093C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ru-RU" sz="1800" b="1" i="0" u="none" strike="noStrike" kern="1200" cap="none" spc="0" normalizeH="0" baseline="0" noProof="1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800" b="1" i="0" u="none" strike="noStrike" kern="1200" cap="none" spc="0" normalizeH="0" baseline="0" noProof="1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293A567-0227-43D9-9A63-CCEF118C394E}"/>
              </a:ext>
            </a:extLst>
          </p:cNvPr>
          <p:cNvGrpSpPr/>
          <p:nvPr/>
        </p:nvGrpSpPr>
        <p:grpSpPr>
          <a:xfrm>
            <a:off x="838200" y="418240"/>
            <a:ext cx="4825482" cy="867747"/>
            <a:chOff x="838200" y="418240"/>
            <a:chExt cx="4825482" cy="867747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B4454B85-5E3E-46C4-BE8C-F26F246B2D0D}"/>
                </a:ext>
              </a:extLst>
            </p:cNvPr>
            <p:cNvGrpSpPr/>
            <p:nvPr/>
          </p:nvGrpSpPr>
          <p:grpSpPr>
            <a:xfrm>
              <a:off x="838200" y="418240"/>
              <a:ext cx="4825482" cy="867747"/>
              <a:chOff x="838201" y="366049"/>
              <a:chExt cx="4396272" cy="867747"/>
            </a:xfrm>
          </p:grpSpPr>
          <p:sp>
            <p:nvSpPr>
              <p:cNvPr id="14" name="Прямоугольник: скругленные углы 13">
                <a:extLst>
                  <a:ext uri="{FF2B5EF4-FFF2-40B4-BE49-F238E27FC236}">
                    <a16:creationId xmlns:a16="http://schemas.microsoft.com/office/drawing/2014/main" id="{646EDDBE-670A-47AE-A9F9-7711FF8CBF21}"/>
                  </a:ext>
                </a:extLst>
              </p:cNvPr>
              <p:cNvSpPr/>
              <p:nvPr/>
            </p:nvSpPr>
            <p:spPr>
              <a:xfrm>
                <a:off x="838201" y="366049"/>
                <a:ext cx="4396272" cy="867747"/>
              </a:xfrm>
              <a:prstGeom prst="snip2Diag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625475" algn="ctr"/>
                <a:r>
                  <a:rPr lang="ru-RU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ДИАГНОСТИКА</a:t>
                </a:r>
              </a:p>
            </p:txBody>
          </p:sp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id="{2CB541B6-B1C5-4E19-A283-F97813CF8989}"/>
                  </a:ext>
                </a:extLst>
              </p:cNvPr>
              <p:cNvSpPr/>
              <p:nvPr/>
            </p:nvSpPr>
            <p:spPr>
              <a:xfrm>
                <a:off x="992793" y="510119"/>
                <a:ext cx="512470" cy="57960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37B69EA-4C13-43B7-BDAB-F43E98288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93" y="600765"/>
              <a:ext cx="364024" cy="477732"/>
            </a:xfrm>
            <a:prstGeom prst="rect">
              <a:avLst/>
            </a:prstGeom>
          </p:spPr>
        </p:pic>
      </p:grpSp>
      <p:graphicFrame>
        <p:nvGraphicFramePr>
          <p:cNvPr id="18" name="Объект 19">
            <a:extLst>
              <a:ext uri="{FF2B5EF4-FFF2-40B4-BE49-F238E27FC236}">
                <a16:creationId xmlns:a16="http://schemas.microsoft.com/office/drawing/2014/main" id="{9F5F8F72-73D6-4CA1-A107-06C9EAB62B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6798767"/>
              </p:ext>
            </p:extLst>
          </p:nvPr>
        </p:nvGraphicFramePr>
        <p:xfrm>
          <a:off x="537029" y="1775093"/>
          <a:ext cx="5674567" cy="3547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Объект 19">
            <a:extLst>
              <a:ext uri="{FF2B5EF4-FFF2-40B4-BE49-F238E27FC236}">
                <a16:creationId xmlns:a16="http://schemas.microsoft.com/office/drawing/2014/main" id="{9930B7C5-712B-47CD-A15D-DBB716DDE2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225646"/>
              </p:ext>
            </p:extLst>
          </p:nvPr>
        </p:nvGraphicFramePr>
        <p:xfrm>
          <a:off x="5929826" y="1779442"/>
          <a:ext cx="5674567" cy="3547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" name="Рисунок 19" descr="Изображение выглядит как текст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8E22E526-B05D-4D7E-B418-B60EAB8626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0" y="216566"/>
            <a:ext cx="2019618" cy="12461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283639B-11C1-4D79-96A8-E9CEE182BBF0}"/>
              </a:ext>
            </a:extLst>
          </p:cNvPr>
          <p:cNvSpPr txBox="1"/>
          <p:nvPr/>
        </p:nvSpPr>
        <p:spPr>
          <a:xfrm>
            <a:off x="3256200" y="5870382"/>
            <a:ext cx="534725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2023-2024 учебный год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54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Graphic spid="19" grpId="0">
        <p:bldAsOne/>
      </p:bldGraphic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https://www.podolsk.ru/images/topnews/31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 rot="5400000">
            <a:off x="-152074" y="1142673"/>
            <a:ext cx="6859524" cy="4574177"/>
          </a:xfrm>
          <a:prstGeom prst="rect">
            <a:avLst/>
          </a:prstGeom>
          <a:solidFill>
            <a:srgbClr val="203864">
              <a:alpha val="65098"/>
            </a:srgb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564777" y="4686300"/>
            <a:ext cx="6627223" cy="2167288"/>
          </a:xfrm>
          <a:prstGeom prst="rect">
            <a:avLst/>
          </a:prstGeom>
          <a:solidFill>
            <a:srgbClr val="203864">
              <a:alpha val="65098"/>
            </a:srgb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5966074" y="5926908"/>
            <a:ext cx="5635935" cy="698080"/>
            <a:chOff x="4689166" y="6155508"/>
            <a:chExt cx="5635935" cy="698080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4A6EF07B-C1D5-4A20-9946-0AC1C2155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166" y="6155508"/>
              <a:ext cx="698080" cy="698080"/>
            </a:xfrm>
            <a:prstGeom prst="rect">
              <a:avLst/>
            </a:prstGeom>
          </p:spPr>
        </p:pic>
        <p:sp>
          <p:nvSpPr>
            <p:cNvPr id="38" name="Прямоугольник: скругленные углы 37">
              <a:extLst>
                <a:ext uri="{FF2B5EF4-FFF2-40B4-BE49-F238E27FC236}">
                  <a16:creationId xmlns:a16="http://schemas.microsoft.com/office/drawing/2014/main" id="{064BA9B0-0FB0-4706-A837-4D02A18CF209}"/>
                </a:ext>
              </a:extLst>
            </p:cNvPr>
            <p:cNvSpPr/>
            <p:nvPr/>
          </p:nvSpPr>
          <p:spPr>
            <a:xfrm>
              <a:off x="5508839" y="6244198"/>
              <a:ext cx="4816262" cy="5207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freyfin92@mail.ru</a:t>
              </a:r>
              <a:endParaRPr lang="ru-RU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5966075" y="4965830"/>
            <a:ext cx="5635934" cy="695002"/>
            <a:chOff x="5966075" y="5118230"/>
            <a:chExt cx="5635934" cy="695002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7EB48282-BE84-4BA1-A2EE-38859AB55D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57" t="19775" r="19621" b="19572"/>
            <a:stretch/>
          </p:blipFill>
          <p:spPr>
            <a:xfrm>
              <a:off x="5966075" y="5118230"/>
              <a:ext cx="698080" cy="695002"/>
            </a:xfrm>
            <a:custGeom>
              <a:avLst/>
              <a:gdLst>
                <a:gd name="connsiteX0" fmla="*/ 424997 w 2092338"/>
                <a:gd name="connsiteY0" fmla="*/ 0 h 2083113"/>
                <a:gd name="connsiteX1" fmla="*/ 1667341 w 2092338"/>
                <a:gd name="connsiteY1" fmla="*/ 0 h 2083113"/>
                <a:gd name="connsiteX2" fmla="*/ 2092338 w 2092338"/>
                <a:gd name="connsiteY2" fmla="*/ 424997 h 2083113"/>
                <a:gd name="connsiteX3" fmla="*/ 2092338 w 2092338"/>
                <a:gd name="connsiteY3" fmla="*/ 1658116 h 2083113"/>
                <a:gd name="connsiteX4" fmla="*/ 1667341 w 2092338"/>
                <a:gd name="connsiteY4" fmla="*/ 2083113 h 2083113"/>
                <a:gd name="connsiteX5" fmla="*/ 424997 w 2092338"/>
                <a:gd name="connsiteY5" fmla="*/ 2083113 h 2083113"/>
                <a:gd name="connsiteX6" fmla="*/ 0 w 2092338"/>
                <a:gd name="connsiteY6" fmla="*/ 1658116 h 2083113"/>
                <a:gd name="connsiteX7" fmla="*/ 0 w 2092338"/>
                <a:gd name="connsiteY7" fmla="*/ 424997 h 2083113"/>
                <a:gd name="connsiteX8" fmla="*/ 424997 w 2092338"/>
                <a:gd name="connsiteY8" fmla="*/ 0 h 2083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2338" h="2083113">
                  <a:moveTo>
                    <a:pt x="424997" y="0"/>
                  </a:moveTo>
                  <a:lnTo>
                    <a:pt x="1667341" y="0"/>
                  </a:lnTo>
                  <a:cubicBezTo>
                    <a:pt x="1902060" y="0"/>
                    <a:pt x="2092338" y="190278"/>
                    <a:pt x="2092338" y="424997"/>
                  </a:cubicBezTo>
                  <a:lnTo>
                    <a:pt x="2092338" y="1658116"/>
                  </a:lnTo>
                  <a:cubicBezTo>
                    <a:pt x="2092338" y="1892835"/>
                    <a:pt x="1902060" y="2083113"/>
                    <a:pt x="1667341" y="2083113"/>
                  </a:cubicBezTo>
                  <a:lnTo>
                    <a:pt x="424997" y="2083113"/>
                  </a:lnTo>
                  <a:cubicBezTo>
                    <a:pt x="190278" y="2083113"/>
                    <a:pt x="0" y="1892835"/>
                    <a:pt x="0" y="1658116"/>
                  </a:cubicBezTo>
                  <a:lnTo>
                    <a:pt x="0" y="424997"/>
                  </a:lnTo>
                  <a:cubicBezTo>
                    <a:pt x="0" y="190278"/>
                    <a:pt x="190278" y="0"/>
                    <a:pt x="424997" y="0"/>
                  </a:cubicBezTo>
                  <a:close/>
                </a:path>
              </a:pathLst>
            </a:custGeom>
          </p:spPr>
        </p:pic>
        <p:sp>
          <p:nvSpPr>
            <p:cNvPr id="41" name="Прямоугольник: скругленные углы 35">
              <a:extLst>
                <a:ext uri="{FF2B5EF4-FFF2-40B4-BE49-F238E27FC236}">
                  <a16:creationId xmlns:a16="http://schemas.microsoft.com/office/drawing/2014/main" id="{0C3A80CC-BFC5-465F-87EA-358E9F190CF9}"/>
                </a:ext>
              </a:extLst>
            </p:cNvPr>
            <p:cNvSpPr/>
            <p:nvPr/>
          </p:nvSpPr>
          <p:spPr>
            <a:xfrm>
              <a:off x="6785747" y="5205381"/>
              <a:ext cx="4816262" cy="5207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8 (928) 440 – 09 – 31</a:t>
              </a:r>
            </a:p>
          </p:txBody>
        </p:sp>
      </p:grpSp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77" y="3645785"/>
            <a:ext cx="3732349" cy="2868689"/>
          </a:xfrm>
          <a:prstGeom prst="rect">
            <a:avLst/>
          </a:prstGeom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1039313" y="665464"/>
            <a:ext cx="4476750" cy="29743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i="1" dirty="0">
                <a:solidFill>
                  <a:schemeClr val="bg1"/>
                </a:solidFill>
                <a:latin typeface="Arial Black" panose="020B0A04020102020204" pitchFamily="34" charset="0"/>
              </a:rPr>
              <a:t>Мы все должны быть на высоте!</a:t>
            </a:r>
          </a:p>
        </p:txBody>
      </p:sp>
    </p:spTree>
    <p:extLst>
      <p:ext uri="{BB962C8B-B14F-4D97-AF65-F5344CB8AC3E}">
        <p14:creationId xmlns:p14="http://schemas.microsoft.com/office/powerpoint/2010/main" val="348469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25F76A7-7718-4D22-A30F-B2AAABE97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rot="10800000">
            <a:off x="10282887" y="6239715"/>
            <a:ext cx="1899065" cy="618285"/>
            <a:chOff x="8728670" y="6273383"/>
            <a:chExt cx="1239937" cy="431046"/>
          </a:xfrm>
        </p:grpSpPr>
        <p:sp>
          <p:nvSpPr>
            <p:cNvPr id="7" name="Полилиния: фигура 78">
              <a:extLst>
                <a:ext uri="{FF2B5EF4-FFF2-40B4-BE49-F238E27FC236}">
                  <a16:creationId xmlns:a16="http://schemas.microsoft.com/office/drawing/2014/main" id="{AF007F0A-2300-4C61-8391-373B27BF4C4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  <p:sp>
          <p:nvSpPr>
            <p:cNvPr id="8" name="Полилиния: фигура 79">
              <a:extLst>
                <a:ext uri="{FF2B5EF4-FFF2-40B4-BE49-F238E27FC236}">
                  <a16:creationId xmlns:a16="http://schemas.microsoft.com/office/drawing/2014/main" id="{6A53C446-3152-427B-8267-00A728880AC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  <p:sp>
          <p:nvSpPr>
            <p:cNvPr id="9" name="Полилиния: фигура 80">
              <a:extLst>
                <a:ext uri="{FF2B5EF4-FFF2-40B4-BE49-F238E27FC236}">
                  <a16:creationId xmlns:a16="http://schemas.microsoft.com/office/drawing/2014/main" id="{DAAE5D58-F6CC-45A2-B7DE-705EE713DAF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228540E-7944-43FD-9F95-BBABC60D53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492875"/>
            <a:ext cx="12192000" cy="3651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МАОУДО «ЦДТ «Прикубанский»</a:t>
            </a:r>
          </a:p>
        </p:txBody>
      </p:sp>
      <p:sp>
        <p:nvSpPr>
          <p:cNvPr id="10" name="Номер слайда 7">
            <a:extLst>
              <a:ext uri="{FF2B5EF4-FFF2-40B4-BE49-F238E27FC236}">
                <a16:creationId xmlns:a16="http://schemas.microsoft.com/office/drawing/2014/main" id="{0FDC6111-8C36-4ABB-894D-2BFB80169277}"/>
              </a:ext>
            </a:extLst>
          </p:cNvPr>
          <p:cNvSpPr txBox="1">
            <a:spLocks/>
          </p:cNvSpPr>
          <p:nvPr/>
        </p:nvSpPr>
        <p:spPr>
          <a:xfrm>
            <a:off x="11604393" y="6492875"/>
            <a:ext cx="558909" cy="365125"/>
          </a:xfrm>
          <a:prstGeom prst="round2DiagRect">
            <a:avLst>
              <a:gd name="adj1" fmla="val 16667"/>
              <a:gd name="adj2" fmla="val 0"/>
            </a:avLst>
          </a:prstGeom>
          <a:solidFill>
            <a:sysClr val="window" lastClr="FFFFFF"/>
          </a:solidFill>
          <a:ln w="19050">
            <a:solidFill>
              <a:srgbClr val="093C71"/>
            </a:solidFill>
          </a:ln>
          <a:effectLst>
            <a:innerShdw dist="38100" dir="13500000">
              <a:srgbClr val="FF6B00"/>
            </a:innerShdw>
          </a:effectLst>
        </p:spPr>
        <p:txBody>
          <a:bodyPr lIns="0" tIns="0" rIns="0" bIns="0" rtlCol="0" anchor="ctr"/>
          <a:lstStyle>
            <a:defPPr rtl="0">
              <a:defRPr lang="ru-ru"/>
            </a:defPPr>
            <a:lvl1pPr marL="0" algn="ctr" defTabSz="914400" rtl="0" eaLnBrk="1" latinLnBrk="0" hangingPunct="1">
              <a:defRPr lang="en-ZA" sz="1800" b="1" kern="1200">
                <a:solidFill>
                  <a:srgbClr val="093C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ru-RU" sz="1800" b="1" i="0" u="none" strike="noStrike" kern="1200" cap="none" spc="0" normalizeH="0" baseline="0" noProof="1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800" b="1" i="0" u="none" strike="noStrike" kern="1200" cap="none" spc="0" normalizeH="0" baseline="0" noProof="1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53199" y="1629656"/>
            <a:ext cx="6810103" cy="2153240"/>
          </a:xfrm>
          <a:prstGeom prst="rect">
            <a:avLst/>
          </a:prstGeom>
          <a:solidFill>
            <a:schemeClr val="accent5">
              <a:lumMod val="50000"/>
              <a:alpha val="72941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 Black" panose="020B0A04020102020204" pitchFamily="34" charset="0"/>
              </a:rPr>
              <a:t>ДИАГНОСТИКА ЭФФЕКТИВНОСТИ ОБУЧЕНИЯ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49" y="2072337"/>
            <a:ext cx="1765106" cy="135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1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25F76A7-7718-4D22-A30F-B2AAABE97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rot="10800000">
            <a:off x="10282887" y="6239715"/>
            <a:ext cx="1899065" cy="618285"/>
            <a:chOff x="8728670" y="6273383"/>
            <a:chExt cx="1239937" cy="431046"/>
          </a:xfrm>
        </p:grpSpPr>
        <p:sp>
          <p:nvSpPr>
            <p:cNvPr id="7" name="Полилиния: фигура 78">
              <a:extLst>
                <a:ext uri="{FF2B5EF4-FFF2-40B4-BE49-F238E27FC236}">
                  <a16:creationId xmlns:a16="http://schemas.microsoft.com/office/drawing/2014/main" id="{AF007F0A-2300-4C61-8391-373B27BF4C4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  <p:sp>
          <p:nvSpPr>
            <p:cNvPr id="8" name="Полилиния: фигура 79">
              <a:extLst>
                <a:ext uri="{FF2B5EF4-FFF2-40B4-BE49-F238E27FC236}">
                  <a16:creationId xmlns:a16="http://schemas.microsoft.com/office/drawing/2014/main" id="{6A53C446-3152-427B-8267-00A728880AC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  <p:sp>
          <p:nvSpPr>
            <p:cNvPr id="9" name="Полилиния: фигура 80">
              <a:extLst>
                <a:ext uri="{FF2B5EF4-FFF2-40B4-BE49-F238E27FC236}">
                  <a16:creationId xmlns:a16="http://schemas.microsoft.com/office/drawing/2014/main" id="{DAAE5D58-F6CC-45A2-B7DE-705EE713DAF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228540E-7944-43FD-9F95-BBABC60D53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492875"/>
            <a:ext cx="12192000" cy="3651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МАОУДО «ЦДТ «Прикубанский»</a:t>
            </a:r>
          </a:p>
        </p:txBody>
      </p:sp>
      <p:sp>
        <p:nvSpPr>
          <p:cNvPr id="10" name="Номер слайда 7">
            <a:extLst>
              <a:ext uri="{FF2B5EF4-FFF2-40B4-BE49-F238E27FC236}">
                <a16:creationId xmlns:a16="http://schemas.microsoft.com/office/drawing/2014/main" id="{0FDC6111-8C36-4ABB-894D-2BFB80169277}"/>
              </a:ext>
            </a:extLst>
          </p:cNvPr>
          <p:cNvSpPr txBox="1">
            <a:spLocks/>
          </p:cNvSpPr>
          <p:nvPr/>
        </p:nvSpPr>
        <p:spPr>
          <a:xfrm>
            <a:off x="11604393" y="6492875"/>
            <a:ext cx="558909" cy="365125"/>
          </a:xfrm>
          <a:prstGeom prst="round2DiagRect">
            <a:avLst>
              <a:gd name="adj1" fmla="val 16667"/>
              <a:gd name="adj2" fmla="val 0"/>
            </a:avLst>
          </a:prstGeom>
          <a:solidFill>
            <a:sysClr val="window" lastClr="FFFFFF"/>
          </a:solidFill>
          <a:ln w="19050">
            <a:solidFill>
              <a:srgbClr val="093C71"/>
            </a:solidFill>
          </a:ln>
          <a:effectLst>
            <a:innerShdw dist="38100" dir="13500000">
              <a:srgbClr val="FF6B00"/>
            </a:innerShdw>
          </a:effectLst>
        </p:spPr>
        <p:txBody>
          <a:bodyPr lIns="0" tIns="0" rIns="0" bIns="0" rtlCol="0" anchor="ctr"/>
          <a:lstStyle>
            <a:defPPr rtl="0">
              <a:defRPr lang="ru-ru"/>
            </a:defPPr>
            <a:lvl1pPr marL="0" algn="ctr" defTabSz="914400" rtl="0" eaLnBrk="1" latinLnBrk="0" hangingPunct="1">
              <a:defRPr lang="en-ZA" sz="1800" b="1" kern="1200">
                <a:solidFill>
                  <a:srgbClr val="093C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ru-RU" sz="1800" b="1" i="0" u="none" strike="noStrike" kern="1200" cap="none" spc="0" normalizeH="0" baseline="0" noProof="1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800" b="1" i="0" u="none" strike="noStrike" kern="1200" cap="none" spc="0" normalizeH="0" baseline="0" noProof="1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293A567-0227-43D9-9A63-CCEF118C394E}"/>
              </a:ext>
            </a:extLst>
          </p:cNvPr>
          <p:cNvGrpSpPr/>
          <p:nvPr/>
        </p:nvGrpSpPr>
        <p:grpSpPr>
          <a:xfrm>
            <a:off x="838200" y="418240"/>
            <a:ext cx="4825482" cy="867747"/>
            <a:chOff x="838200" y="418240"/>
            <a:chExt cx="4825482" cy="867747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B4454B85-5E3E-46C4-BE8C-F26F246B2D0D}"/>
                </a:ext>
              </a:extLst>
            </p:cNvPr>
            <p:cNvGrpSpPr/>
            <p:nvPr/>
          </p:nvGrpSpPr>
          <p:grpSpPr>
            <a:xfrm>
              <a:off x="838200" y="418240"/>
              <a:ext cx="4825482" cy="867747"/>
              <a:chOff x="838201" y="366049"/>
              <a:chExt cx="4396272" cy="867747"/>
            </a:xfrm>
          </p:grpSpPr>
          <p:sp>
            <p:nvSpPr>
              <p:cNvPr id="14" name="Прямоугольник: скругленные углы 13">
                <a:extLst>
                  <a:ext uri="{FF2B5EF4-FFF2-40B4-BE49-F238E27FC236}">
                    <a16:creationId xmlns:a16="http://schemas.microsoft.com/office/drawing/2014/main" id="{646EDDBE-670A-47AE-A9F9-7711FF8CBF21}"/>
                  </a:ext>
                </a:extLst>
              </p:cNvPr>
              <p:cNvSpPr/>
              <p:nvPr/>
            </p:nvSpPr>
            <p:spPr>
              <a:xfrm>
                <a:off x="838201" y="366049"/>
                <a:ext cx="4396272" cy="867747"/>
              </a:xfrm>
              <a:prstGeom prst="snip2Diag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625475" algn="ctr"/>
                <a:r>
                  <a:rPr lang="ru-RU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ДИАГНОСТИКА</a:t>
                </a:r>
              </a:p>
            </p:txBody>
          </p:sp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id="{2CB541B6-B1C5-4E19-A283-F97813CF8989}"/>
                  </a:ext>
                </a:extLst>
              </p:cNvPr>
              <p:cNvSpPr/>
              <p:nvPr/>
            </p:nvSpPr>
            <p:spPr>
              <a:xfrm>
                <a:off x="992793" y="510119"/>
                <a:ext cx="512470" cy="57960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37B69EA-4C13-43B7-BDAB-F43E98288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93" y="600765"/>
              <a:ext cx="364024" cy="477732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90E1DBC-03A2-4EE7-8A2E-9E2FA3151138}"/>
              </a:ext>
            </a:extLst>
          </p:cNvPr>
          <p:cNvSpPr txBox="1"/>
          <p:nvPr/>
        </p:nvSpPr>
        <p:spPr>
          <a:xfrm>
            <a:off x="838199" y="1475177"/>
            <a:ext cx="59129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ДООП «На высоте» реализуется на базе МАОУДО «ЦДТ «Прикубанский», начиная с 2021-2022 учебного года (в формате летней ДООП). В 2023-2024 реализуется в форме 144-часовой одногодичной комплексной ДООП.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время реализации ДООП обучение по ней прошли более 60 обучающихся.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следующих слайдах представлены диаграммы, отражающие результаты входной и итоговой диагностики.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Изображение выглядит как текст, игрушка, векторная графика, визитка&#10;&#10;Автоматически созданное описание">
            <a:extLst>
              <a:ext uri="{FF2B5EF4-FFF2-40B4-BE49-F238E27FC236}">
                <a16:creationId xmlns:a16="http://schemas.microsoft.com/office/drawing/2014/main" id="{D630DC69-5674-4C09-BC3D-E8B8A7C09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21" y="562310"/>
            <a:ext cx="5424552" cy="429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2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25F76A7-7718-4D22-A30F-B2AAABE97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rot="10800000">
            <a:off x="10282887" y="6239715"/>
            <a:ext cx="1899065" cy="618285"/>
            <a:chOff x="8728670" y="6273383"/>
            <a:chExt cx="1239937" cy="431046"/>
          </a:xfrm>
        </p:grpSpPr>
        <p:sp>
          <p:nvSpPr>
            <p:cNvPr id="7" name="Полилиния: фигура 78">
              <a:extLst>
                <a:ext uri="{FF2B5EF4-FFF2-40B4-BE49-F238E27FC236}">
                  <a16:creationId xmlns:a16="http://schemas.microsoft.com/office/drawing/2014/main" id="{AF007F0A-2300-4C61-8391-373B27BF4C4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  <p:sp>
          <p:nvSpPr>
            <p:cNvPr id="8" name="Полилиния: фигура 79">
              <a:extLst>
                <a:ext uri="{FF2B5EF4-FFF2-40B4-BE49-F238E27FC236}">
                  <a16:creationId xmlns:a16="http://schemas.microsoft.com/office/drawing/2014/main" id="{6A53C446-3152-427B-8267-00A728880AC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  <p:sp>
          <p:nvSpPr>
            <p:cNvPr id="9" name="Полилиния: фигура 80">
              <a:extLst>
                <a:ext uri="{FF2B5EF4-FFF2-40B4-BE49-F238E27FC236}">
                  <a16:creationId xmlns:a16="http://schemas.microsoft.com/office/drawing/2014/main" id="{DAAE5D58-F6CC-45A2-B7DE-705EE713DAF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228540E-7944-43FD-9F95-BBABC60D53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492875"/>
            <a:ext cx="12192000" cy="3651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МАОУДО «ЦДТ «Прикубанский»</a:t>
            </a:r>
          </a:p>
        </p:txBody>
      </p:sp>
      <p:sp>
        <p:nvSpPr>
          <p:cNvPr id="10" name="Номер слайда 7">
            <a:extLst>
              <a:ext uri="{FF2B5EF4-FFF2-40B4-BE49-F238E27FC236}">
                <a16:creationId xmlns:a16="http://schemas.microsoft.com/office/drawing/2014/main" id="{0FDC6111-8C36-4ABB-894D-2BFB80169277}"/>
              </a:ext>
            </a:extLst>
          </p:cNvPr>
          <p:cNvSpPr txBox="1">
            <a:spLocks/>
          </p:cNvSpPr>
          <p:nvPr/>
        </p:nvSpPr>
        <p:spPr>
          <a:xfrm>
            <a:off x="11604393" y="6492875"/>
            <a:ext cx="558909" cy="365125"/>
          </a:xfrm>
          <a:prstGeom prst="round2DiagRect">
            <a:avLst>
              <a:gd name="adj1" fmla="val 16667"/>
              <a:gd name="adj2" fmla="val 0"/>
            </a:avLst>
          </a:prstGeom>
          <a:solidFill>
            <a:sysClr val="window" lastClr="FFFFFF"/>
          </a:solidFill>
          <a:ln w="19050">
            <a:solidFill>
              <a:srgbClr val="093C71"/>
            </a:solidFill>
          </a:ln>
          <a:effectLst>
            <a:innerShdw dist="38100" dir="13500000">
              <a:srgbClr val="FF6B00"/>
            </a:innerShdw>
          </a:effectLst>
        </p:spPr>
        <p:txBody>
          <a:bodyPr lIns="0" tIns="0" rIns="0" bIns="0" rtlCol="0" anchor="ctr"/>
          <a:lstStyle>
            <a:defPPr rtl="0">
              <a:defRPr lang="ru-ru"/>
            </a:defPPr>
            <a:lvl1pPr marL="0" algn="ctr" defTabSz="914400" rtl="0" eaLnBrk="1" latinLnBrk="0" hangingPunct="1">
              <a:defRPr lang="en-ZA" sz="1800" b="1" kern="1200">
                <a:solidFill>
                  <a:srgbClr val="093C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ru-RU" sz="1800" b="1" i="0" u="none" strike="noStrike" kern="1200" cap="none" spc="0" normalizeH="0" baseline="0" noProof="1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800" b="1" i="0" u="none" strike="noStrike" kern="1200" cap="none" spc="0" normalizeH="0" baseline="0" noProof="1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293A567-0227-43D9-9A63-CCEF118C394E}"/>
              </a:ext>
            </a:extLst>
          </p:cNvPr>
          <p:cNvGrpSpPr/>
          <p:nvPr/>
        </p:nvGrpSpPr>
        <p:grpSpPr>
          <a:xfrm>
            <a:off x="838200" y="418240"/>
            <a:ext cx="4825482" cy="867747"/>
            <a:chOff x="838200" y="418240"/>
            <a:chExt cx="4825482" cy="867747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B4454B85-5E3E-46C4-BE8C-F26F246B2D0D}"/>
                </a:ext>
              </a:extLst>
            </p:cNvPr>
            <p:cNvGrpSpPr/>
            <p:nvPr/>
          </p:nvGrpSpPr>
          <p:grpSpPr>
            <a:xfrm>
              <a:off x="838200" y="418240"/>
              <a:ext cx="4825482" cy="867747"/>
              <a:chOff x="838201" y="366049"/>
              <a:chExt cx="4396272" cy="867747"/>
            </a:xfrm>
          </p:grpSpPr>
          <p:sp>
            <p:nvSpPr>
              <p:cNvPr id="14" name="Прямоугольник: скругленные углы 13">
                <a:extLst>
                  <a:ext uri="{FF2B5EF4-FFF2-40B4-BE49-F238E27FC236}">
                    <a16:creationId xmlns:a16="http://schemas.microsoft.com/office/drawing/2014/main" id="{646EDDBE-670A-47AE-A9F9-7711FF8CBF21}"/>
                  </a:ext>
                </a:extLst>
              </p:cNvPr>
              <p:cNvSpPr/>
              <p:nvPr/>
            </p:nvSpPr>
            <p:spPr>
              <a:xfrm>
                <a:off x="838201" y="366049"/>
                <a:ext cx="4396272" cy="867747"/>
              </a:xfrm>
              <a:prstGeom prst="snip2Diag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625475" algn="ctr"/>
                <a:r>
                  <a:rPr lang="ru-RU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ДИАГНОСТИКА</a:t>
                </a:r>
              </a:p>
            </p:txBody>
          </p:sp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id="{2CB541B6-B1C5-4E19-A283-F97813CF8989}"/>
                  </a:ext>
                </a:extLst>
              </p:cNvPr>
              <p:cNvSpPr/>
              <p:nvPr/>
            </p:nvSpPr>
            <p:spPr>
              <a:xfrm>
                <a:off x="992793" y="510119"/>
                <a:ext cx="512470" cy="57960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37B69EA-4C13-43B7-BDAB-F43E98288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93" y="600765"/>
              <a:ext cx="364024" cy="477732"/>
            </a:xfrm>
            <a:prstGeom prst="rect">
              <a:avLst/>
            </a:prstGeom>
          </p:spPr>
        </p:pic>
      </p:grp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4192110-7164-4190-90B4-9B79E93487EB}"/>
              </a:ext>
            </a:extLst>
          </p:cNvPr>
          <p:cNvSpPr/>
          <p:nvPr/>
        </p:nvSpPr>
        <p:spPr>
          <a:xfrm>
            <a:off x="7354957" y="258154"/>
            <a:ext cx="4528890" cy="685222"/>
          </a:xfrm>
          <a:prstGeom prst="roundRect">
            <a:avLst>
              <a:gd name="adj" fmla="val 50000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ПРЕДМЕТНЫЕ РЕЗУЛЬТАТЫ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69" y="1903977"/>
            <a:ext cx="5643739" cy="3192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5B74929-3175-1DBC-4C17-F90696695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376" y="1903977"/>
            <a:ext cx="5339185" cy="3192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1389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25F76A7-7718-4D22-A30F-B2AAABE97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rot="10800000">
            <a:off x="10282887" y="6239715"/>
            <a:ext cx="1899065" cy="618285"/>
            <a:chOff x="8728670" y="6273383"/>
            <a:chExt cx="1239937" cy="431046"/>
          </a:xfrm>
        </p:grpSpPr>
        <p:sp>
          <p:nvSpPr>
            <p:cNvPr id="7" name="Полилиния: фигура 78">
              <a:extLst>
                <a:ext uri="{FF2B5EF4-FFF2-40B4-BE49-F238E27FC236}">
                  <a16:creationId xmlns:a16="http://schemas.microsoft.com/office/drawing/2014/main" id="{AF007F0A-2300-4C61-8391-373B27BF4C4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  <p:sp>
          <p:nvSpPr>
            <p:cNvPr id="8" name="Полилиния: фигура 79">
              <a:extLst>
                <a:ext uri="{FF2B5EF4-FFF2-40B4-BE49-F238E27FC236}">
                  <a16:creationId xmlns:a16="http://schemas.microsoft.com/office/drawing/2014/main" id="{6A53C446-3152-427B-8267-00A728880AC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  <p:sp>
          <p:nvSpPr>
            <p:cNvPr id="9" name="Полилиния: фигура 80">
              <a:extLst>
                <a:ext uri="{FF2B5EF4-FFF2-40B4-BE49-F238E27FC236}">
                  <a16:creationId xmlns:a16="http://schemas.microsoft.com/office/drawing/2014/main" id="{DAAE5D58-F6CC-45A2-B7DE-705EE713DAF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228540E-7944-43FD-9F95-BBABC60D53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492875"/>
            <a:ext cx="12192000" cy="3651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МАОУДО «ЦДТ «Прикубанский»</a:t>
            </a:r>
          </a:p>
        </p:txBody>
      </p:sp>
      <p:sp>
        <p:nvSpPr>
          <p:cNvPr id="10" name="Номер слайда 7">
            <a:extLst>
              <a:ext uri="{FF2B5EF4-FFF2-40B4-BE49-F238E27FC236}">
                <a16:creationId xmlns:a16="http://schemas.microsoft.com/office/drawing/2014/main" id="{0FDC6111-8C36-4ABB-894D-2BFB80169277}"/>
              </a:ext>
            </a:extLst>
          </p:cNvPr>
          <p:cNvSpPr txBox="1">
            <a:spLocks/>
          </p:cNvSpPr>
          <p:nvPr/>
        </p:nvSpPr>
        <p:spPr>
          <a:xfrm>
            <a:off x="11604393" y="6492875"/>
            <a:ext cx="558909" cy="365125"/>
          </a:xfrm>
          <a:prstGeom prst="round2DiagRect">
            <a:avLst>
              <a:gd name="adj1" fmla="val 16667"/>
              <a:gd name="adj2" fmla="val 0"/>
            </a:avLst>
          </a:prstGeom>
          <a:solidFill>
            <a:sysClr val="window" lastClr="FFFFFF"/>
          </a:solidFill>
          <a:ln w="19050">
            <a:solidFill>
              <a:srgbClr val="093C71"/>
            </a:solidFill>
          </a:ln>
          <a:effectLst>
            <a:innerShdw dist="38100" dir="13500000">
              <a:srgbClr val="FF6B00"/>
            </a:innerShdw>
          </a:effectLst>
        </p:spPr>
        <p:txBody>
          <a:bodyPr lIns="0" tIns="0" rIns="0" bIns="0" rtlCol="0" anchor="ctr"/>
          <a:lstStyle>
            <a:defPPr rtl="0">
              <a:defRPr lang="ru-ru"/>
            </a:defPPr>
            <a:lvl1pPr marL="0" algn="ctr" defTabSz="914400" rtl="0" eaLnBrk="1" latinLnBrk="0" hangingPunct="1">
              <a:defRPr lang="en-ZA" sz="1800" b="1" kern="1200">
                <a:solidFill>
                  <a:srgbClr val="093C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ru-RU" sz="1800" b="1" i="0" u="none" strike="noStrike" kern="1200" cap="none" spc="0" normalizeH="0" baseline="0" noProof="1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800" b="1" i="0" u="none" strike="noStrike" kern="1200" cap="none" spc="0" normalizeH="0" baseline="0" noProof="1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293A567-0227-43D9-9A63-CCEF118C394E}"/>
              </a:ext>
            </a:extLst>
          </p:cNvPr>
          <p:cNvGrpSpPr/>
          <p:nvPr/>
        </p:nvGrpSpPr>
        <p:grpSpPr>
          <a:xfrm>
            <a:off x="838200" y="418240"/>
            <a:ext cx="4825482" cy="867747"/>
            <a:chOff x="838200" y="418240"/>
            <a:chExt cx="4825482" cy="867747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B4454B85-5E3E-46C4-BE8C-F26F246B2D0D}"/>
                </a:ext>
              </a:extLst>
            </p:cNvPr>
            <p:cNvGrpSpPr/>
            <p:nvPr/>
          </p:nvGrpSpPr>
          <p:grpSpPr>
            <a:xfrm>
              <a:off x="838200" y="418240"/>
              <a:ext cx="4825482" cy="867747"/>
              <a:chOff x="838201" y="366049"/>
              <a:chExt cx="4396272" cy="867747"/>
            </a:xfrm>
          </p:grpSpPr>
          <p:sp>
            <p:nvSpPr>
              <p:cNvPr id="14" name="Прямоугольник: скругленные углы 13">
                <a:extLst>
                  <a:ext uri="{FF2B5EF4-FFF2-40B4-BE49-F238E27FC236}">
                    <a16:creationId xmlns:a16="http://schemas.microsoft.com/office/drawing/2014/main" id="{646EDDBE-670A-47AE-A9F9-7711FF8CBF21}"/>
                  </a:ext>
                </a:extLst>
              </p:cNvPr>
              <p:cNvSpPr/>
              <p:nvPr/>
            </p:nvSpPr>
            <p:spPr>
              <a:xfrm>
                <a:off x="838201" y="366049"/>
                <a:ext cx="4396272" cy="867747"/>
              </a:xfrm>
              <a:prstGeom prst="snip2Diag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625475" algn="ctr"/>
                <a:r>
                  <a:rPr lang="ru-RU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ДИАГНОСТИКА</a:t>
                </a:r>
              </a:p>
            </p:txBody>
          </p:sp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id="{2CB541B6-B1C5-4E19-A283-F97813CF8989}"/>
                  </a:ext>
                </a:extLst>
              </p:cNvPr>
              <p:cNvSpPr/>
              <p:nvPr/>
            </p:nvSpPr>
            <p:spPr>
              <a:xfrm>
                <a:off x="992793" y="510119"/>
                <a:ext cx="512470" cy="57960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37B69EA-4C13-43B7-BDAB-F43E98288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93" y="600765"/>
              <a:ext cx="364024" cy="47773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90E1DBC-03A2-4EE7-8A2E-9E2FA3151138}"/>
              </a:ext>
            </a:extLst>
          </p:cNvPr>
          <p:cNvSpPr txBox="1"/>
          <p:nvPr/>
        </p:nvSpPr>
        <p:spPr>
          <a:xfrm>
            <a:off x="420188" y="2494081"/>
            <a:ext cx="3707674" cy="1938992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Показатели входной и итоговой диагностики за 2021-2022 учебный год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E456924-1854-4B18-898A-E2746E691129}"/>
              </a:ext>
            </a:extLst>
          </p:cNvPr>
          <p:cNvSpPr/>
          <p:nvPr/>
        </p:nvSpPr>
        <p:spPr>
          <a:xfrm>
            <a:off x="7354957" y="258154"/>
            <a:ext cx="4528890" cy="685222"/>
          </a:xfrm>
          <a:prstGeom prst="roundRect">
            <a:avLst>
              <a:gd name="adj" fmla="val 50000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ПРЕДМЕТНЫЕ РЕЗУЛЬТАТЫ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095" y="1731325"/>
            <a:ext cx="6610946" cy="3973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976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25F76A7-7718-4D22-A30F-B2AAABE97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rot="10800000">
            <a:off x="10282887" y="6239715"/>
            <a:ext cx="1899065" cy="618285"/>
            <a:chOff x="8728670" y="6273383"/>
            <a:chExt cx="1239937" cy="431046"/>
          </a:xfrm>
        </p:grpSpPr>
        <p:sp>
          <p:nvSpPr>
            <p:cNvPr id="7" name="Полилиния: фигура 78">
              <a:extLst>
                <a:ext uri="{FF2B5EF4-FFF2-40B4-BE49-F238E27FC236}">
                  <a16:creationId xmlns:a16="http://schemas.microsoft.com/office/drawing/2014/main" id="{AF007F0A-2300-4C61-8391-373B27BF4C4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  <p:sp>
          <p:nvSpPr>
            <p:cNvPr id="8" name="Полилиния: фигура 79">
              <a:extLst>
                <a:ext uri="{FF2B5EF4-FFF2-40B4-BE49-F238E27FC236}">
                  <a16:creationId xmlns:a16="http://schemas.microsoft.com/office/drawing/2014/main" id="{6A53C446-3152-427B-8267-00A728880AC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  <p:sp>
          <p:nvSpPr>
            <p:cNvPr id="9" name="Полилиния: фигура 80">
              <a:extLst>
                <a:ext uri="{FF2B5EF4-FFF2-40B4-BE49-F238E27FC236}">
                  <a16:creationId xmlns:a16="http://schemas.microsoft.com/office/drawing/2014/main" id="{DAAE5D58-F6CC-45A2-B7DE-705EE713DAF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228540E-7944-43FD-9F95-BBABC60D53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492875"/>
            <a:ext cx="12192000" cy="3651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МАОУДО «ЦДТ «Прикубанский»</a:t>
            </a:r>
          </a:p>
        </p:txBody>
      </p:sp>
      <p:sp>
        <p:nvSpPr>
          <p:cNvPr id="10" name="Номер слайда 7">
            <a:extLst>
              <a:ext uri="{FF2B5EF4-FFF2-40B4-BE49-F238E27FC236}">
                <a16:creationId xmlns:a16="http://schemas.microsoft.com/office/drawing/2014/main" id="{0FDC6111-8C36-4ABB-894D-2BFB80169277}"/>
              </a:ext>
            </a:extLst>
          </p:cNvPr>
          <p:cNvSpPr txBox="1">
            <a:spLocks/>
          </p:cNvSpPr>
          <p:nvPr/>
        </p:nvSpPr>
        <p:spPr>
          <a:xfrm>
            <a:off x="11604393" y="6492875"/>
            <a:ext cx="558909" cy="365125"/>
          </a:xfrm>
          <a:prstGeom prst="round2DiagRect">
            <a:avLst>
              <a:gd name="adj1" fmla="val 16667"/>
              <a:gd name="adj2" fmla="val 0"/>
            </a:avLst>
          </a:prstGeom>
          <a:solidFill>
            <a:sysClr val="window" lastClr="FFFFFF"/>
          </a:solidFill>
          <a:ln w="19050">
            <a:solidFill>
              <a:srgbClr val="093C71"/>
            </a:solidFill>
          </a:ln>
          <a:effectLst>
            <a:innerShdw dist="38100" dir="13500000">
              <a:srgbClr val="FF6B00"/>
            </a:innerShdw>
          </a:effectLst>
        </p:spPr>
        <p:txBody>
          <a:bodyPr lIns="0" tIns="0" rIns="0" bIns="0" rtlCol="0" anchor="ctr"/>
          <a:lstStyle>
            <a:defPPr rtl="0">
              <a:defRPr lang="ru-ru"/>
            </a:defPPr>
            <a:lvl1pPr marL="0" algn="ctr" defTabSz="914400" rtl="0" eaLnBrk="1" latinLnBrk="0" hangingPunct="1">
              <a:defRPr lang="en-ZA" sz="1800" b="1" kern="1200">
                <a:solidFill>
                  <a:srgbClr val="093C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ru-RU" sz="1800" b="1" i="0" u="none" strike="noStrike" kern="1200" cap="none" spc="0" normalizeH="0" baseline="0" noProof="1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800" b="1" i="0" u="none" strike="noStrike" kern="1200" cap="none" spc="0" normalizeH="0" baseline="0" noProof="1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293A567-0227-43D9-9A63-CCEF118C394E}"/>
              </a:ext>
            </a:extLst>
          </p:cNvPr>
          <p:cNvGrpSpPr/>
          <p:nvPr/>
        </p:nvGrpSpPr>
        <p:grpSpPr>
          <a:xfrm>
            <a:off x="838200" y="418240"/>
            <a:ext cx="4825482" cy="867747"/>
            <a:chOff x="838200" y="418240"/>
            <a:chExt cx="4825482" cy="867747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B4454B85-5E3E-46C4-BE8C-F26F246B2D0D}"/>
                </a:ext>
              </a:extLst>
            </p:cNvPr>
            <p:cNvGrpSpPr/>
            <p:nvPr/>
          </p:nvGrpSpPr>
          <p:grpSpPr>
            <a:xfrm>
              <a:off x="838200" y="418240"/>
              <a:ext cx="4825482" cy="867747"/>
              <a:chOff x="838201" y="366049"/>
              <a:chExt cx="4396272" cy="867747"/>
            </a:xfrm>
          </p:grpSpPr>
          <p:sp>
            <p:nvSpPr>
              <p:cNvPr id="14" name="Прямоугольник: скругленные углы 13">
                <a:extLst>
                  <a:ext uri="{FF2B5EF4-FFF2-40B4-BE49-F238E27FC236}">
                    <a16:creationId xmlns:a16="http://schemas.microsoft.com/office/drawing/2014/main" id="{646EDDBE-670A-47AE-A9F9-7711FF8CBF21}"/>
                  </a:ext>
                </a:extLst>
              </p:cNvPr>
              <p:cNvSpPr/>
              <p:nvPr/>
            </p:nvSpPr>
            <p:spPr>
              <a:xfrm>
                <a:off x="838201" y="366049"/>
                <a:ext cx="4396272" cy="867747"/>
              </a:xfrm>
              <a:prstGeom prst="snip2Diag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625475" algn="ctr"/>
                <a:r>
                  <a:rPr lang="ru-RU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ДИАГНОСТИКА</a:t>
                </a:r>
              </a:p>
            </p:txBody>
          </p:sp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id="{2CB541B6-B1C5-4E19-A283-F97813CF8989}"/>
                  </a:ext>
                </a:extLst>
              </p:cNvPr>
              <p:cNvSpPr/>
              <p:nvPr/>
            </p:nvSpPr>
            <p:spPr>
              <a:xfrm>
                <a:off x="992793" y="510119"/>
                <a:ext cx="512470" cy="57960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37B69EA-4C13-43B7-BDAB-F43E98288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93" y="600765"/>
              <a:ext cx="364024" cy="47773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90E1DBC-03A2-4EE7-8A2E-9E2FA3151138}"/>
              </a:ext>
            </a:extLst>
          </p:cNvPr>
          <p:cNvSpPr txBox="1"/>
          <p:nvPr/>
        </p:nvSpPr>
        <p:spPr>
          <a:xfrm>
            <a:off x="420188" y="2494081"/>
            <a:ext cx="3707674" cy="1938992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Показатели входной и итоговой диагностики за 2022-2023 учебный год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6A0B3D9-9EB6-46F4-8B18-0BC66D942CBE}"/>
              </a:ext>
            </a:extLst>
          </p:cNvPr>
          <p:cNvSpPr/>
          <p:nvPr/>
        </p:nvSpPr>
        <p:spPr>
          <a:xfrm>
            <a:off x="7354957" y="258154"/>
            <a:ext cx="4528890" cy="685222"/>
          </a:xfrm>
          <a:prstGeom prst="roundRect">
            <a:avLst>
              <a:gd name="adj" fmla="val 50000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ПРЕДМЕТНЫЕ РЕЗУЛЬТАТЫ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524" y="1721700"/>
            <a:ext cx="6462442" cy="3884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368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25F76A7-7718-4D22-A30F-B2AAABE97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rot="10800000">
            <a:off x="10282887" y="6239715"/>
            <a:ext cx="1899065" cy="618285"/>
            <a:chOff x="8728670" y="6273383"/>
            <a:chExt cx="1239937" cy="431046"/>
          </a:xfrm>
        </p:grpSpPr>
        <p:sp>
          <p:nvSpPr>
            <p:cNvPr id="7" name="Полилиния: фигура 78">
              <a:extLst>
                <a:ext uri="{FF2B5EF4-FFF2-40B4-BE49-F238E27FC236}">
                  <a16:creationId xmlns:a16="http://schemas.microsoft.com/office/drawing/2014/main" id="{AF007F0A-2300-4C61-8391-373B27BF4C4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  <p:sp>
          <p:nvSpPr>
            <p:cNvPr id="8" name="Полилиния: фигура 79">
              <a:extLst>
                <a:ext uri="{FF2B5EF4-FFF2-40B4-BE49-F238E27FC236}">
                  <a16:creationId xmlns:a16="http://schemas.microsoft.com/office/drawing/2014/main" id="{6A53C446-3152-427B-8267-00A728880AC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  <p:sp>
          <p:nvSpPr>
            <p:cNvPr id="9" name="Полилиния: фигура 80">
              <a:extLst>
                <a:ext uri="{FF2B5EF4-FFF2-40B4-BE49-F238E27FC236}">
                  <a16:creationId xmlns:a16="http://schemas.microsoft.com/office/drawing/2014/main" id="{DAAE5D58-F6CC-45A2-B7DE-705EE713DAF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228540E-7944-43FD-9F95-BBABC60D53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492875"/>
            <a:ext cx="12192000" cy="3651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МАОУДО «ЦДТ «Прикубанский»</a:t>
            </a:r>
          </a:p>
        </p:txBody>
      </p:sp>
      <p:sp>
        <p:nvSpPr>
          <p:cNvPr id="10" name="Номер слайда 7">
            <a:extLst>
              <a:ext uri="{FF2B5EF4-FFF2-40B4-BE49-F238E27FC236}">
                <a16:creationId xmlns:a16="http://schemas.microsoft.com/office/drawing/2014/main" id="{0FDC6111-8C36-4ABB-894D-2BFB80169277}"/>
              </a:ext>
            </a:extLst>
          </p:cNvPr>
          <p:cNvSpPr txBox="1">
            <a:spLocks/>
          </p:cNvSpPr>
          <p:nvPr/>
        </p:nvSpPr>
        <p:spPr>
          <a:xfrm>
            <a:off x="11604393" y="6492875"/>
            <a:ext cx="558909" cy="365125"/>
          </a:xfrm>
          <a:prstGeom prst="round2DiagRect">
            <a:avLst>
              <a:gd name="adj1" fmla="val 16667"/>
              <a:gd name="adj2" fmla="val 0"/>
            </a:avLst>
          </a:prstGeom>
          <a:solidFill>
            <a:sysClr val="window" lastClr="FFFFFF"/>
          </a:solidFill>
          <a:ln w="19050">
            <a:solidFill>
              <a:srgbClr val="093C71"/>
            </a:solidFill>
          </a:ln>
          <a:effectLst>
            <a:innerShdw dist="38100" dir="13500000">
              <a:srgbClr val="FF6B00"/>
            </a:innerShdw>
          </a:effectLst>
        </p:spPr>
        <p:txBody>
          <a:bodyPr lIns="0" tIns="0" rIns="0" bIns="0" rtlCol="0" anchor="ctr"/>
          <a:lstStyle>
            <a:defPPr rtl="0">
              <a:defRPr lang="ru-ru"/>
            </a:defPPr>
            <a:lvl1pPr marL="0" algn="ctr" defTabSz="914400" rtl="0" eaLnBrk="1" latinLnBrk="0" hangingPunct="1">
              <a:defRPr lang="en-ZA" sz="1800" b="1" kern="1200">
                <a:solidFill>
                  <a:srgbClr val="093C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ru-RU" sz="1800" b="1" i="0" u="none" strike="noStrike" kern="1200" cap="none" spc="0" normalizeH="0" baseline="0" noProof="1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800" b="1" i="0" u="none" strike="noStrike" kern="1200" cap="none" spc="0" normalizeH="0" baseline="0" noProof="1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293A567-0227-43D9-9A63-CCEF118C394E}"/>
              </a:ext>
            </a:extLst>
          </p:cNvPr>
          <p:cNvGrpSpPr/>
          <p:nvPr/>
        </p:nvGrpSpPr>
        <p:grpSpPr>
          <a:xfrm>
            <a:off x="838200" y="418240"/>
            <a:ext cx="4825482" cy="867747"/>
            <a:chOff x="838200" y="418240"/>
            <a:chExt cx="4825482" cy="867747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B4454B85-5E3E-46C4-BE8C-F26F246B2D0D}"/>
                </a:ext>
              </a:extLst>
            </p:cNvPr>
            <p:cNvGrpSpPr/>
            <p:nvPr/>
          </p:nvGrpSpPr>
          <p:grpSpPr>
            <a:xfrm>
              <a:off x="838200" y="418240"/>
              <a:ext cx="4825482" cy="867747"/>
              <a:chOff x="838201" y="366049"/>
              <a:chExt cx="4396272" cy="867747"/>
            </a:xfrm>
          </p:grpSpPr>
          <p:sp>
            <p:nvSpPr>
              <p:cNvPr id="14" name="Прямоугольник: скругленные углы 13">
                <a:extLst>
                  <a:ext uri="{FF2B5EF4-FFF2-40B4-BE49-F238E27FC236}">
                    <a16:creationId xmlns:a16="http://schemas.microsoft.com/office/drawing/2014/main" id="{646EDDBE-670A-47AE-A9F9-7711FF8CBF21}"/>
                  </a:ext>
                </a:extLst>
              </p:cNvPr>
              <p:cNvSpPr/>
              <p:nvPr/>
            </p:nvSpPr>
            <p:spPr>
              <a:xfrm>
                <a:off x="838201" y="366049"/>
                <a:ext cx="4396272" cy="867747"/>
              </a:xfrm>
              <a:prstGeom prst="snip2Diag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625475" algn="ctr"/>
                <a:r>
                  <a:rPr lang="ru-RU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ДИАГНОСТИКА</a:t>
                </a:r>
              </a:p>
            </p:txBody>
          </p:sp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id="{2CB541B6-B1C5-4E19-A283-F97813CF8989}"/>
                  </a:ext>
                </a:extLst>
              </p:cNvPr>
              <p:cNvSpPr/>
              <p:nvPr/>
            </p:nvSpPr>
            <p:spPr>
              <a:xfrm>
                <a:off x="992793" y="510119"/>
                <a:ext cx="512470" cy="57960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37B69EA-4C13-43B7-BDAB-F43E98288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93" y="600765"/>
              <a:ext cx="364024" cy="47773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90E1DBC-03A2-4EE7-8A2E-9E2FA3151138}"/>
              </a:ext>
            </a:extLst>
          </p:cNvPr>
          <p:cNvSpPr txBox="1"/>
          <p:nvPr/>
        </p:nvSpPr>
        <p:spPr>
          <a:xfrm>
            <a:off x="229776" y="2459504"/>
            <a:ext cx="3898086" cy="1569660"/>
          </a:xfrm>
          <a:prstGeom prst="homePlate">
            <a:avLst>
              <a:gd name="adj" fmla="val 2881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Показатели входной диагностики за 202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ru-RU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-202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2023-2024 учебные года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6A0B3D9-9EB6-46F4-8B18-0BC66D942CBE}"/>
              </a:ext>
            </a:extLst>
          </p:cNvPr>
          <p:cNvSpPr/>
          <p:nvPr/>
        </p:nvSpPr>
        <p:spPr>
          <a:xfrm>
            <a:off x="7354957" y="258154"/>
            <a:ext cx="4528890" cy="685222"/>
          </a:xfrm>
          <a:prstGeom prst="roundRect">
            <a:avLst>
              <a:gd name="adj" fmla="val 50000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ЛИЧНОСТНЫЕ РЕЗУЛЬТАТЫ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D02DEDAB-D4AF-4A4B-B6BF-239C9287E3DD}"/>
              </a:ext>
            </a:extLst>
          </p:cNvPr>
          <p:cNvSpPr/>
          <p:nvPr/>
        </p:nvSpPr>
        <p:spPr>
          <a:xfrm>
            <a:off x="229776" y="4714947"/>
            <a:ext cx="3745876" cy="1398186"/>
          </a:xfrm>
          <a:prstGeom prst="roundRect">
            <a:avLst>
              <a:gd name="adj" fmla="val 50000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Методика изучения степени социализации профессора М.И.Рожкова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C709D9D-B85F-79BA-FEEC-9EBC21247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469" y="1776874"/>
            <a:ext cx="6413696" cy="3798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213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25F76A7-7718-4D22-A30F-B2AAABE97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rot="10800000">
            <a:off x="10282887" y="6239715"/>
            <a:ext cx="1899065" cy="618285"/>
            <a:chOff x="8728670" y="6273383"/>
            <a:chExt cx="1239937" cy="431046"/>
          </a:xfrm>
        </p:grpSpPr>
        <p:sp>
          <p:nvSpPr>
            <p:cNvPr id="7" name="Полилиния: фигура 78">
              <a:extLst>
                <a:ext uri="{FF2B5EF4-FFF2-40B4-BE49-F238E27FC236}">
                  <a16:creationId xmlns:a16="http://schemas.microsoft.com/office/drawing/2014/main" id="{AF007F0A-2300-4C61-8391-373B27BF4C4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  <p:sp>
          <p:nvSpPr>
            <p:cNvPr id="8" name="Полилиния: фигура 79">
              <a:extLst>
                <a:ext uri="{FF2B5EF4-FFF2-40B4-BE49-F238E27FC236}">
                  <a16:creationId xmlns:a16="http://schemas.microsoft.com/office/drawing/2014/main" id="{6A53C446-3152-427B-8267-00A728880AC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  <p:sp>
          <p:nvSpPr>
            <p:cNvPr id="9" name="Полилиния: фигура 80">
              <a:extLst>
                <a:ext uri="{FF2B5EF4-FFF2-40B4-BE49-F238E27FC236}">
                  <a16:creationId xmlns:a16="http://schemas.microsoft.com/office/drawing/2014/main" id="{DAAE5D58-F6CC-45A2-B7DE-705EE713DAF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228540E-7944-43FD-9F95-BBABC60D53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492875"/>
            <a:ext cx="12192000" cy="3651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МАОУДО «ЦДТ «Прикубанский»</a:t>
            </a:r>
          </a:p>
        </p:txBody>
      </p:sp>
      <p:sp>
        <p:nvSpPr>
          <p:cNvPr id="10" name="Номер слайда 7">
            <a:extLst>
              <a:ext uri="{FF2B5EF4-FFF2-40B4-BE49-F238E27FC236}">
                <a16:creationId xmlns:a16="http://schemas.microsoft.com/office/drawing/2014/main" id="{0FDC6111-8C36-4ABB-894D-2BFB80169277}"/>
              </a:ext>
            </a:extLst>
          </p:cNvPr>
          <p:cNvSpPr txBox="1">
            <a:spLocks/>
          </p:cNvSpPr>
          <p:nvPr/>
        </p:nvSpPr>
        <p:spPr>
          <a:xfrm>
            <a:off x="11604393" y="6492875"/>
            <a:ext cx="558909" cy="365125"/>
          </a:xfrm>
          <a:prstGeom prst="round2DiagRect">
            <a:avLst>
              <a:gd name="adj1" fmla="val 16667"/>
              <a:gd name="adj2" fmla="val 0"/>
            </a:avLst>
          </a:prstGeom>
          <a:solidFill>
            <a:sysClr val="window" lastClr="FFFFFF"/>
          </a:solidFill>
          <a:ln w="19050">
            <a:solidFill>
              <a:srgbClr val="093C71"/>
            </a:solidFill>
          </a:ln>
          <a:effectLst>
            <a:innerShdw dist="38100" dir="13500000">
              <a:srgbClr val="FF6B00"/>
            </a:innerShdw>
          </a:effectLst>
        </p:spPr>
        <p:txBody>
          <a:bodyPr lIns="0" tIns="0" rIns="0" bIns="0" rtlCol="0" anchor="ctr"/>
          <a:lstStyle>
            <a:defPPr rtl="0">
              <a:defRPr lang="ru-ru"/>
            </a:defPPr>
            <a:lvl1pPr marL="0" algn="ctr" defTabSz="914400" rtl="0" eaLnBrk="1" latinLnBrk="0" hangingPunct="1">
              <a:defRPr lang="en-ZA" sz="1800" b="1" kern="1200">
                <a:solidFill>
                  <a:srgbClr val="093C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ru-RU" sz="1800" b="1" i="0" u="none" strike="noStrike" kern="1200" cap="none" spc="0" normalizeH="0" baseline="0" noProof="1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800" b="1" i="0" u="none" strike="noStrike" kern="1200" cap="none" spc="0" normalizeH="0" baseline="0" noProof="1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293A567-0227-43D9-9A63-CCEF118C394E}"/>
              </a:ext>
            </a:extLst>
          </p:cNvPr>
          <p:cNvGrpSpPr/>
          <p:nvPr/>
        </p:nvGrpSpPr>
        <p:grpSpPr>
          <a:xfrm>
            <a:off x="838200" y="418240"/>
            <a:ext cx="4825482" cy="867747"/>
            <a:chOff x="838200" y="418240"/>
            <a:chExt cx="4825482" cy="867747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B4454B85-5E3E-46C4-BE8C-F26F246B2D0D}"/>
                </a:ext>
              </a:extLst>
            </p:cNvPr>
            <p:cNvGrpSpPr/>
            <p:nvPr/>
          </p:nvGrpSpPr>
          <p:grpSpPr>
            <a:xfrm>
              <a:off x="838200" y="418240"/>
              <a:ext cx="4825482" cy="867747"/>
              <a:chOff x="838201" y="366049"/>
              <a:chExt cx="4396272" cy="867747"/>
            </a:xfrm>
          </p:grpSpPr>
          <p:sp>
            <p:nvSpPr>
              <p:cNvPr id="14" name="Прямоугольник: скругленные углы 13">
                <a:extLst>
                  <a:ext uri="{FF2B5EF4-FFF2-40B4-BE49-F238E27FC236}">
                    <a16:creationId xmlns:a16="http://schemas.microsoft.com/office/drawing/2014/main" id="{646EDDBE-670A-47AE-A9F9-7711FF8CBF21}"/>
                  </a:ext>
                </a:extLst>
              </p:cNvPr>
              <p:cNvSpPr/>
              <p:nvPr/>
            </p:nvSpPr>
            <p:spPr>
              <a:xfrm>
                <a:off x="838201" y="366049"/>
                <a:ext cx="4396272" cy="867747"/>
              </a:xfrm>
              <a:prstGeom prst="snip2Diag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625475" algn="ctr"/>
                <a:r>
                  <a:rPr lang="ru-RU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ДИАГНОСТИКА</a:t>
                </a:r>
              </a:p>
            </p:txBody>
          </p:sp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id="{2CB541B6-B1C5-4E19-A283-F97813CF8989}"/>
                  </a:ext>
                </a:extLst>
              </p:cNvPr>
              <p:cNvSpPr/>
              <p:nvPr/>
            </p:nvSpPr>
            <p:spPr>
              <a:xfrm>
                <a:off x="992793" y="510119"/>
                <a:ext cx="512470" cy="57960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37B69EA-4C13-43B7-BDAB-F43E98288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93" y="600765"/>
              <a:ext cx="364024" cy="47773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90E1DBC-03A2-4EE7-8A2E-9E2FA3151138}"/>
              </a:ext>
            </a:extLst>
          </p:cNvPr>
          <p:cNvSpPr txBox="1"/>
          <p:nvPr/>
        </p:nvSpPr>
        <p:spPr>
          <a:xfrm>
            <a:off x="229776" y="2459504"/>
            <a:ext cx="3898086" cy="1569660"/>
          </a:xfrm>
          <a:prstGeom prst="homePlate">
            <a:avLst>
              <a:gd name="adj" fmla="val 2881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Показатели итоговой диагностики за 2021-2022, 2022-2023 учебные года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6A0B3D9-9EB6-46F4-8B18-0BC66D942CBE}"/>
              </a:ext>
            </a:extLst>
          </p:cNvPr>
          <p:cNvSpPr/>
          <p:nvPr/>
        </p:nvSpPr>
        <p:spPr>
          <a:xfrm>
            <a:off x="7354957" y="258154"/>
            <a:ext cx="4528890" cy="685222"/>
          </a:xfrm>
          <a:prstGeom prst="roundRect">
            <a:avLst>
              <a:gd name="adj" fmla="val 50000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ЛИЧНОСТНЫЕ РЕЗУЛЬТАТЫ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D02DEDAB-D4AF-4A4B-B6BF-239C9287E3DD}"/>
              </a:ext>
            </a:extLst>
          </p:cNvPr>
          <p:cNvSpPr/>
          <p:nvPr/>
        </p:nvSpPr>
        <p:spPr>
          <a:xfrm>
            <a:off x="229776" y="4714947"/>
            <a:ext cx="3745876" cy="1398186"/>
          </a:xfrm>
          <a:prstGeom prst="roundRect">
            <a:avLst>
              <a:gd name="adj" fmla="val 50000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Методика изучения степени социализации профессора М.И.Рожкова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302" y="1533049"/>
            <a:ext cx="7270695" cy="4370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05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25F76A7-7718-4D22-A30F-B2AAABE97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rot="10800000">
            <a:off x="10282887" y="6239715"/>
            <a:ext cx="1899065" cy="618285"/>
            <a:chOff x="8728670" y="6273383"/>
            <a:chExt cx="1239937" cy="431046"/>
          </a:xfrm>
        </p:grpSpPr>
        <p:sp>
          <p:nvSpPr>
            <p:cNvPr id="7" name="Полилиния: фигура 78">
              <a:extLst>
                <a:ext uri="{FF2B5EF4-FFF2-40B4-BE49-F238E27FC236}">
                  <a16:creationId xmlns:a16="http://schemas.microsoft.com/office/drawing/2014/main" id="{AF007F0A-2300-4C61-8391-373B27BF4C4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  <p:sp>
          <p:nvSpPr>
            <p:cNvPr id="8" name="Полилиния: фигура 79">
              <a:extLst>
                <a:ext uri="{FF2B5EF4-FFF2-40B4-BE49-F238E27FC236}">
                  <a16:creationId xmlns:a16="http://schemas.microsoft.com/office/drawing/2014/main" id="{6A53C446-3152-427B-8267-00A728880AC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  <p:sp>
          <p:nvSpPr>
            <p:cNvPr id="9" name="Полилиния: фигура 80">
              <a:extLst>
                <a:ext uri="{FF2B5EF4-FFF2-40B4-BE49-F238E27FC236}">
                  <a16:creationId xmlns:a16="http://schemas.microsoft.com/office/drawing/2014/main" id="{DAAE5D58-F6CC-45A2-B7DE-705EE713DAF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/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228540E-7944-43FD-9F95-BBABC60D53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492875"/>
            <a:ext cx="12192000" cy="3651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МАОУДО «ЦДТ «Прикубанский»</a:t>
            </a:r>
          </a:p>
        </p:txBody>
      </p:sp>
      <p:sp>
        <p:nvSpPr>
          <p:cNvPr id="10" name="Номер слайда 7">
            <a:extLst>
              <a:ext uri="{FF2B5EF4-FFF2-40B4-BE49-F238E27FC236}">
                <a16:creationId xmlns:a16="http://schemas.microsoft.com/office/drawing/2014/main" id="{0FDC6111-8C36-4ABB-894D-2BFB80169277}"/>
              </a:ext>
            </a:extLst>
          </p:cNvPr>
          <p:cNvSpPr txBox="1">
            <a:spLocks/>
          </p:cNvSpPr>
          <p:nvPr/>
        </p:nvSpPr>
        <p:spPr>
          <a:xfrm>
            <a:off x="11604393" y="6492875"/>
            <a:ext cx="558909" cy="365125"/>
          </a:xfrm>
          <a:prstGeom prst="round2DiagRect">
            <a:avLst>
              <a:gd name="adj1" fmla="val 16667"/>
              <a:gd name="adj2" fmla="val 0"/>
            </a:avLst>
          </a:prstGeom>
          <a:solidFill>
            <a:sysClr val="window" lastClr="FFFFFF"/>
          </a:solidFill>
          <a:ln w="19050">
            <a:solidFill>
              <a:srgbClr val="093C71"/>
            </a:solidFill>
          </a:ln>
          <a:effectLst>
            <a:innerShdw dist="38100" dir="13500000">
              <a:srgbClr val="FF6B00"/>
            </a:innerShdw>
          </a:effectLst>
        </p:spPr>
        <p:txBody>
          <a:bodyPr lIns="0" tIns="0" rIns="0" bIns="0" rtlCol="0" anchor="ctr"/>
          <a:lstStyle>
            <a:defPPr rtl="0">
              <a:defRPr lang="ru-ru"/>
            </a:defPPr>
            <a:lvl1pPr marL="0" algn="ctr" defTabSz="914400" rtl="0" eaLnBrk="1" latinLnBrk="0" hangingPunct="1">
              <a:defRPr lang="en-ZA" sz="1800" b="1" kern="1200">
                <a:solidFill>
                  <a:srgbClr val="093C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ru-RU" sz="1800" b="1" i="0" u="none" strike="noStrike" kern="1200" cap="none" spc="0" normalizeH="0" baseline="0" noProof="1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800" b="1" i="0" u="none" strike="noStrike" kern="1200" cap="none" spc="0" normalizeH="0" baseline="0" noProof="1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293A567-0227-43D9-9A63-CCEF118C394E}"/>
              </a:ext>
            </a:extLst>
          </p:cNvPr>
          <p:cNvGrpSpPr/>
          <p:nvPr/>
        </p:nvGrpSpPr>
        <p:grpSpPr>
          <a:xfrm>
            <a:off x="838200" y="418240"/>
            <a:ext cx="4825482" cy="867747"/>
            <a:chOff x="838200" y="418240"/>
            <a:chExt cx="4825482" cy="867747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B4454B85-5E3E-46C4-BE8C-F26F246B2D0D}"/>
                </a:ext>
              </a:extLst>
            </p:cNvPr>
            <p:cNvGrpSpPr/>
            <p:nvPr/>
          </p:nvGrpSpPr>
          <p:grpSpPr>
            <a:xfrm>
              <a:off x="838200" y="418240"/>
              <a:ext cx="4825482" cy="867747"/>
              <a:chOff x="838201" y="366049"/>
              <a:chExt cx="4396272" cy="867747"/>
            </a:xfrm>
          </p:grpSpPr>
          <p:sp>
            <p:nvSpPr>
              <p:cNvPr id="14" name="Прямоугольник: скругленные углы 13">
                <a:extLst>
                  <a:ext uri="{FF2B5EF4-FFF2-40B4-BE49-F238E27FC236}">
                    <a16:creationId xmlns:a16="http://schemas.microsoft.com/office/drawing/2014/main" id="{646EDDBE-670A-47AE-A9F9-7711FF8CBF21}"/>
                  </a:ext>
                </a:extLst>
              </p:cNvPr>
              <p:cNvSpPr/>
              <p:nvPr/>
            </p:nvSpPr>
            <p:spPr>
              <a:xfrm>
                <a:off x="838201" y="366049"/>
                <a:ext cx="4396272" cy="867747"/>
              </a:xfrm>
              <a:prstGeom prst="snip2Diag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625475" algn="ctr"/>
                <a:r>
                  <a:rPr lang="ru-RU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ДИАГНОСТИКА</a:t>
                </a:r>
              </a:p>
            </p:txBody>
          </p:sp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id="{2CB541B6-B1C5-4E19-A283-F97813CF8989}"/>
                  </a:ext>
                </a:extLst>
              </p:cNvPr>
              <p:cNvSpPr/>
              <p:nvPr/>
            </p:nvSpPr>
            <p:spPr>
              <a:xfrm>
                <a:off x="992793" y="510119"/>
                <a:ext cx="512470" cy="57960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37B69EA-4C13-43B7-BDAB-F43E98288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93" y="600765"/>
              <a:ext cx="364024" cy="47773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90E1DBC-03A2-4EE7-8A2E-9E2FA3151138}"/>
              </a:ext>
            </a:extLst>
          </p:cNvPr>
          <p:cNvSpPr txBox="1"/>
          <p:nvPr/>
        </p:nvSpPr>
        <p:spPr>
          <a:xfrm>
            <a:off x="229776" y="2459504"/>
            <a:ext cx="3898086" cy="1569660"/>
          </a:xfrm>
          <a:prstGeom prst="homePlate">
            <a:avLst>
              <a:gd name="adj" fmla="val 2881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Показатели итоговой диагностики за 2021-2022, 2022-2023 учебные года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6A0B3D9-9EB6-46F4-8B18-0BC66D942CBE}"/>
              </a:ext>
            </a:extLst>
          </p:cNvPr>
          <p:cNvSpPr/>
          <p:nvPr/>
        </p:nvSpPr>
        <p:spPr>
          <a:xfrm>
            <a:off x="7354957" y="258154"/>
            <a:ext cx="4528890" cy="685222"/>
          </a:xfrm>
          <a:prstGeom prst="roundRect">
            <a:avLst>
              <a:gd name="adj" fmla="val 50000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ЛИЧНОСТНЫЕ РЕЗУЛЬТАТЫ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D02DEDAB-D4AF-4A4B-B6BF-239C9287E3DD}"/>
              </a:ext>
            </a:extLst>
          </p:cNvPr>
          <p:cNvSpPr/>
          <p:nvPr/>
        </p:nvSpPr>
        <p:spPr>
          <a:xfrm>
            <a:off x="229776" y="4714947"/>
            <a:ext cx="3745876" cy="1398186"/>
          </a:xfrm>
          <a:prstGeom prst="roundRect">
            <a:avLst>
              <a:gd name="adj" fmla="val 50000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Методика КОС (Синявский В.В., </a:t>
            </a:r>
            <a:r>
              <a:rPr lang="ru-RU" b="1" dirty="0" err="1">
                <a:latin typeface="Arial Black" panose="020B0A04020102020204" pitchFamily="34" charset="0"/>
              </a:rPr>
              <a:t>Федорошин</a:t>
            </a:r>
            <a:r>
              <a:rPr lang="ru-RU" b="1" dirty="0">
                <a:latin typeface="Arial Black" panose="020B0A04020102020204" pitchFamily="34" charset="0"/>
              </a:rPr>
              <a:t> В.А.)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920" y="1682217"/>
            <a:ext cx="6879403" cy="4134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453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429</Words>
  <Application>Microsoft Office PowerPoint</Application>
  <PresentationFormat>Широкоэкранный</PresentationFormat>
  <Paragraphs>92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Александр Косярский</dc:creator>
  <cp:lastModifiedBy>Владислав Родченко</cp:lastModifiedBy>
  <cp:revision>26</cp:revision>
  <dcterms:created xsi:type="dcterms:W3CDTF">2022-03-29T05:50:41Z</dcterms:created>
  <dcterms:modified xsi:type="dcterms:W3CDTF">2024-02-22T11:06:23Z</dcterms:modified>
</cp:coreProperties>
</file>